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1" r:id="rId1"/>
  </p:sldMasterIdLst>
  <p:notesMasterIdLst>
    <p:notesMasterId r:id="rId20"/>
  </p:notesMasterIdLst>
  <p:handoutMasterIdLst>
    <p:handoutMasterId r:id="rId21"/>
  </p:handoutMasterIdLst>
  <p:sldIdLst>
    <p:sldId id="760" r:id="rId2"/>
    <p:sldId id="703" r:id="rId3"/>
    <p:sldId id="765" r:id="rId4"/>
    <p:sldId id="751" r:id="rId5"/>
    <p:sldId id="752" r:id="rId6"/>
    <p:sldId id="764" r:id="rId7"/>
    <p:sldId id="763" r:id="rId8"/>
    <p:sldId id="753" r:id="rId9"/>
    <p:sldId id="754" r:id="rId10"/>
    <p:sldId id="756" r:id="rId11"/>
    <p:sldId id="758" r:id="rId12"/>
    <p:sldId id="771" r:id="rId13"/>
    <p:sldId id="766" r:id="rId14"/>
    <p:sldId id="768" r:id="rId15"/>
    <p:sldId id="769" r:id="rId16"/>
    <p:sldId id="759" r:id="rId17"/>
    <p:sldId id="770" r:id="rId18"/>
    <p:sldId id="750" r:id="rId19"/>
  </p:sldIdLst>
  <p:sldSz cx="9144000" cy="6858000" type="screen4x3"/>
  <p:notesSz cx="7010400" cy="9296400"/>
  <p:defaultTextStyle>
    <a:defPPr>
      <a:defRPr lang="en-US"/>
    </a:defPPr>
    <a:lvl1pPr algn="l" rtl="0" fontAlgn="base">
      <a:spcBef>
        <a:spcPct val="0"/>
      </a:spcBef>
      <a:spcAft>
        <a:spcPct val="0"/>
      </a:spcAft>
      <a:defRPr sz="4800" kern="1200">
        <a:solidFill>
          <a:schemeClr val="tx1"/>
        </a:solidFill>
        <a:latin typeface="Times New Roman" pitchFamily="18" charset="0"/>
        <a:ea typeface="+mn-ea"/>
        <a:cs typeface="+mn-cs"/>
      </a:defRPr>
    </a:lvl1pPr>
    <a:lvl2pPr marL="457200" algn="l" rtl="0" fontAlgn="base">
      <a:spcBef>
        <a:spcPct val="0"/>
      </a:spcBef>
      <a:spcAft>
        <a:spcPct val="0"/>
      </a:spcAft>
      <a:defRPr sz="4800" kern="1200">
        <a:solidFill>
          <a:schemeClr val="tx1"/>
        </a:solidFill>
        <a:latin typeface="Times New Roman" pitchFamily="18" charset="0"/>
        <a:ea typeface="+mn-ea"/>
        <a:cs typeface="+mn-cs"/>
      </a:defRPr>
    </a:lvl2pPr>
    <a:lvl3pPr marL="914400" algn="l" rtl="0" fontAlgn="base">
      <a:spcBef>
        <a:spcPct val="0"/>
      </a:spcBef>
      <a:spcAft>
        <a:spcPct val="0"/>
      </a:spcAft>
      <a:defRPr sz="4800" kern="1200">
        <a:solidFill>
          <a:schemeClr val="tx1"/>
        </a:solidFill>
        <a:latin typeface="Times New Roman" pitchFamily="18" charset="0"/>
        <a:ea typeface="+mn-ea"/>
        <a:cs typeface="+mn-cs"/>
      </a:defRPr>
    </a:lvl3pPr>
    <a:lvl4pPr marL="1371600" algn="l" rtl="0" fontAlgn="base">
      <a:spcBef>
        <a:spcPct val="0"/>
      </a:spcBef>
      <a:spcAft>
        <a:spcPct val="0"/>
      </a:spcAft>
      <a:defRPr sz="4800" kern="1200">
        <a:solidFill>
          <a:schemeClr val="tx1"/>
        </a:solidFill>
        <a:latin typeface="Times New Roman" pitchFamily="18" charset="0"/>
        <a:ea typeface="+mn-ea"/>
        <a:cs typeface="+mn-cs"/>
      </a:defRPr>
    </a:lvl4pPr>
    <a:lvl5pPr marL="1828800" algn="l" rtl="0" fontAlgn="base">
      <a:spcBef>
        <a:spcPct val="0"/>
      </a:spcBef>
      <a:spcAft>
        <a:spcPct val="0"/>
      </a:spcAft>
      <a:defRPr sz="4800" kern="1200">
        <a:solidFill>
          <a:schemeClr val="tx1"/>
        </a:solidFill>
        <a:latin typeface="Times New Roman" pitchFamily="18" charset="0"/>
        <a:ea typeface="+mn-ea"/>
        <a:cs typeface="+mn-cs"/>
      </a:defRPr>
    </a:lvl5pPr>
    <a:lvl6pPr marL="2286000" algn="l" defTabSz="914400" rtl="0" eaLnBrk="1" latinLnBrk="0" hangingPunct="1">
      <a:defRPr sz="4800" kern="1200">
        <a:solidFill>
          <a:schemeClr val="tx1"/>
        </a:solidFill>
        <a:latin typeface="Times New Roman" pitchFamily="18" charset="0"/>
        <a:ea typeface="+mn-ea"/>
        <a:cs typeface="+mn-cs"/>
      </a:defRPr>
    </a:lvl6pPr>
    <a:lvl7pPr marL="2743200" algn="l" defTabSz="914400" rtl="0" eaLnBrk="1" latinLnBrk="0" hangingPunct="1">
      <a:defRPr sz="4800" kern="1200">
        <a:solidFill>
          <a:schemeClr val="tx1"/>
        </a:solidFill>
        <a:latin typeface="Times New Roman" pitchFamily="18" charset="0"/>
        <a:ea typeface="+mn-ea"/>
        <a:cs typeface="+mn-cs"/>
      </a:defRPr>
    </a:lvl7pPr>
    <a:lvl8pPr marL="3200400" algn="l" defTabSz="914400" rtl="0" eaLnBrk="1" latinLnBrk="0" hangingPunct="1">
      <a:defRPr sz="4800" kern="1200">
        <a:solidFill>
          <a:schemeClr val="tx1"/>
        </a:solidFill>
        <a:latin typeface="Times New Roman" pitchFamily="18" charset="0"/>
        <a:ea typeface="+mn-ea"/>
        <a:cs typeface="+mn-cs"/>
      </a:defRPr>
    </a:lvl8pPr>
    <a:lvl9pPr marL="3657600" algn="l" defTabSz="914400" rtl="0" eaLnBrk="1" latinLnBrk="0" hangingPunct="1">
      <a:defRPr sz="4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89" userDrawn="1">
          <p15:clr>
            <a:srgbClr val="A4A3A4"/>
          </p15:clr>
        </p15:guide>
        <p15:guide id="3"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88659A6-6C1D-BDF5-6FA6-CF14397691FD}" name="Delfino Serna" initials="DS" userId="S::dserna@texasagriculture.gov::af89c4d3-edec-49ff-b1b0-a325f628329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ubrey-Ann Gilmore" initials="AG"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00"/>
    <a:srgbClr val="CC00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59403" autoAdjust="0"/>
  </p:normalViewPr>
  <p:slideViewPr>
    <p:cSldViewPr>
      <p:cViewPr varScale="1">
        <p:scale>
          <a:sx n="66" d="100"/>
          <a:sy n="66" d="100"/>
        </p:scale>
        <p:origin x="2832" y="66"/>
      </p:cViewPr>
      <p:guideLst>
        <p:guide orient="horz" pos="2160"/>
        <p:guide pos="2880"/>
      </p:guideLst>
    </p:cSldViewPr>
  </p:slideViewPr>
  <p:outlineViewPr>
    <p:cViewPr>
      <p:scale>
        <a:sx n="33" d="100"/>
        <a:sy n="33" d="100"/>
      </p:scale>
      <p:origin x="0" y="28188"/>
    </p:cViewPr>
  </p:outlineViewPr>
  <p:notesTextViewPr>
    <p:cViewPr>
      <p:scale>
        <a:sx n="100" d="100"/>
        <a:sy n="100" d="100"/>
      </p:scale>
      <p:origin x="0" y="0"/>
    </p:cViewPr>
  </p:notesTextViewPr>
  <p:sorterViewPr>
    <p:cViewPr>
      <p:scale>
        <a:sx n="100" d="100"/>
        <a:sy n="100" d="100"/>
      </p:scale>
      <p:origin x="0" y="2394"/>
    </p:cViewPr>
  </p:sorterViewPr>
  <p:notesViewPr>
    <p:cSldViewPr>
      <p:cViewPr varScale="1">
        <p:scale>
          <a:sx n="86" d="100"/>
          <a:sy n="86" d="100"/>
        </p:scale>
        <p:origin x="-1926" y="-78"/>
      </p:cViewPr>
      <p:guideLst>
        <p:guide orient="horz" pos="2928"/>
        <p:guide pos="218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1"/>
            <a:ext cx="3037840" cy="464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t" anchorCtr="0" compatLnSpc="1">
            <a:prstTxWarp prst="textNoShape">
              <a:avLst/>
            </a:prstTxWarp>
          </a:bodyPr>
          <a:lstStyle>
            <a:lvl1pPr defTabSz="920631">
              <a:defRPr sz="1200"/>
            </a:lvl1pPr>
          </a:lstStyle>
          <a:p>
            <a:pPr>
              <a:defRPr/>
            </a:pPr>
            <a:endParaRPr lang="en-US"/>
          </a:p>
        </p:txBody>
      </p:sp>
      <p:sp>
        <p:nvSpPr>
          <p:cNvPr id="68611" name="Rectangle 3"/>
          <p:cNvSpPr>
            <a:spLocks noGrp="1" noChangeArrowheads="1"/>
          </p:cNvSpPr>
          <p:nvPr>
            <p:ph type="dt" sz="quarter" idx="1"/>
          </p:nvPr>
        </p:nvSpPr>
        <p:spPr bwMode="auto">
          <a:xfrm>
            <a:off x="3972563" y="1"/>
            <a:ext cx="3037840" cy="464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t" anchorCtr="0" compatLnSpc="1">
            <a:prstTxWarp prst="textNoShape">
              <a:avLst/>
            </a:prstTxWarp>
          </a:bodyPr>
          <a:lstStyle>
            <a:lvl1pPr algn="r" defTabSz="920631">
              <a:defRPr sz="1200"/>
            </a:lvl1pPr>
          </a:lstStyle>
          <a:p>
            <a:pPr>
              <a:defRPr/>
            </a:pPr>
            <a:endParaRPr lang="en-US"/>
          </a:p>
        </p:txBody>
      </p:sp>
      <p:sp>
        <p:nvSpPr>
          <p:cNvPr id="68612" name="Rectangle 4"/>
          <p:cNvSpPr>
            <a:spLocks noGrp="1" noChangeArrowheads="1"/>
          </p:cNvSpPr>
          <p:nvPr>
            <p:ph type="ftr" sz="quarter" idx="2"/>
          </p:nvPr>
        </p:nvSpPr>
        <p:spPr bwMode="auto">
          <a:xfrm>
            <a:off x="0" y="8831424"/>
            <a:ext cx="3037840"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b" anchorCtr="0" compatLnSpc="1">
            <a:prstTxWarp prst="textNoShape">
              <a:avLst/>
            </a:prstTxWarp>
          </a:bodyPr>
          <a:lstStyle>
            <a:lvl1pPr defTabSz="920631">
              <a:defRPr sz="1200"/>
            </a:lvl1pPr>
          </a:lstStyle>
          <a:p>
            <a:pPr>
              <a:defRPr/>
            </a:pPr>
            <a:endParaRPr lang="en-US"/>
          </a:p>
        </p:txBody>
      </p:sp>
      <p:sp>
        <p:nvSpPr>
          <p:cNvPr id="68613" name="Rectangle 5"/>
          <p:cNvSpPr>
            <a:spLocks noGrp="1" noChangeArrowheads="1"/>
          </p:cNvSpPr>
          <p:nvPr>
            <p:ph type="sldNum" sz="quarter" idx="3"/>
          </p:nvPr>
        </p:nvSpPr>
        <p:spPr bwMode="auto">
          <a:xfrm>
            <a:off x="3972563" y="8831424"/>
            <a:ext cx="3037840"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b" anchorCtr="0" compatLnSpc="1">
            <a:prstTxWarp prst="textNoShape">
              <a:avLst/>
            </a:prstTxWarp>
          </a:bodyPr>
          <a:lstStyle>
            <a:lvl1pPr algn="r" defTabSz="920631">
              <a:defRPr sz="1200"/>
            </a:lvl1pPr>
          </a:lstStyle>
          <a:p>
            <a:pPr>
              <a:defRPr/>
            </a:pPr>
            <a:fld id="{32B94A9F-9586-402A-A170-CCA2A51347A4}" type="slidenum">
              <a:rPr lang="en-US"/>
              <a:pPr>
                <a:defRPr/>
              </a:pPr>
              <a:t>‹#›</a:t>
            </a:fld>
            <a:endParaRPr lang="en-US" dirty="0"/>
          </a:p>
        </p:txBody>
      </p:sp>
    </p:spTree>
    <p:extLst>
      <p:ext uri="{BB962C8B-B14F-4D97-AF65-F5344CB8AC3E}">
        <p14:creationId xmlns:p14="http://schemas.microsoft.com/office/powerpoint/2010/main" val="3640145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1026"/>
          <p:cNvSpPr>
            <a:spLocks noGrp="1" noChangeArrowheads="1"/>
          </p:cNvSpPr>
          <p:nvPr>
            <p:ph type="hdr" sz="quarter"/>
          </p:nvPr>
        </p:nvSpPr>
        <p:spPr bwMode="auto">
          <a:xfrm>
            <a:off x="0" y="1"/>
            <a:ext cx="3037840" cy="464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t" anchorCtr="0" compatLnSpc="1">
            <a:prstTxWarp prst="textNoShape">
              <a:avLst/>
            </a:prstTxWarp>
          </a:bodyPr>
          <a:lstStyle>
            <a:lvl1pPr defTabSz="920631">
              <a:defRPr sz="1200"/>
            </a:lvl1pPr>
          </a:lstStyle>
          <a:p>
            <a:pPr>
              <a:defRPr/>
            </a:pPr>
            <a:endParaRPr lang="en-US"/>
          </a:p>
        </p:txBody>
      </p:sp>
      <p:sp>
        <p:nvSpPr>
          <p:cNvPr id="117763" name="Rectangle 1027"/>
          <p:cNvSpPr>
            <a:spLocks noGrp="1" noChangeArrowheads="1"/>
          </p:cNvSpPr>
          <p:nvPr>
            <p:ph type="dt" idx="1"/>
          </p:nvPr>
        </p:nvSpPr>
        <p:spPr bwMode="auto">
          <a:xfrm>
            <a:off x="3972563" y="1"/>
            <a:ext cx="3037840" cy="464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t" anchorCtr="0" compatLnSpc="1">
            <a:prstTxWarp prst="textNoShape">
              <a:avLst/>
            </a:prstTxWarp>
          </a:bodyPr>
          <a:lstStyle>
            <a:lvl1pPr algn="r" defTabSz="920631">
              <a:defRPr sz="1200"/>
            </a:lvl1pPr>
          </a:lstStyle>
          <a:p>
            <a:pPr>
              <a:defRPr/>
            </a:pPr>
            <a:endParaRPr lang="en-US"/>
          </a:p>
        </p:txBody>
      </p:sp>
      <p:sp>
        <p:nvSpPr>
          <p:cNvPr id="74756" name="Rectangle 1028"/>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7765" name="Rectangle 1029"/>
          <p:cNvSpPr>
            <a:spLocks noGrp="1" noChangeArrowheads="1"/>
          </p:cNvSpPr>
          <p:nvPr>
            <p:ph type="body" sz="quarter" idx="3"/>
          </p:nvPr>
        </p:nvSpPr>
        <p:spPr bwMode="auto">
          <a:xfrm>
            <a:off x="934722" y="4416514"/>
            <a:ext cx="5140960" cy="4183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7766" name="Rectangle 1030"/>
          <p:cNvSpPr>
            <a:spLocks noGrp="1" noChangeArrowheads="1"/>
          </p:cNvSpPr>
          <p:nvPr>
            <p:ph type="ftr" sz="quarter" idx="4"/>
          </p:nvPr>
        </p:nvSpPr>
        <p:spPr bwMode="auto">
          <a:xfrm>
            <a:off x="0" y="8831424"/>
            <a:ext cx="3037840"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b" anchorCtr="0" compatLnSpc="1">
            <a:prstTxWarp prst="textNoShape">
              <a:avLst/>
            </a:prstTxWarp>
          </a:bodyPr>
          <a:lstStyle>
            <a:lvl1pPr defTabSz="920631">
              <a:defRPr sz="1200"/>
            </a:lvl1pPr>
          </a:lstStyle>
          <a:p>
            <a:pPr>
              <a:defRPr/>
            </a:pPr>
            <a:endParaRPr lang="en-US"/>
          </a:p>
        </p:txBody>
      </p:sp>
      <p:sp>
        <p:nvSpPr>
          <p:cNvPr id="117767" name="Rectangle 1031"/>
          <p:cNvSpPr>
            <a:spLocks noGrp="1" noChangeArrowheads="1"/>
          </p:cNvSpPr>
          <p:nvPr>
            <p:ph type="sldNum" sz="quarter" idx="5"/>
          </p:nvPr>
        </p:nvSpPr>
        <p:spPr bwMode="auto">
          <a:xfrm>
            <a:off x="3972563" y="8831424"/>
            <a:ext cx="3037840"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54" tIns="46027" rIns="92054" bIns="46027" numCol="1" anchor="b" anchorCtr="0" compatLnSpc="1">
            <a:prstTxWarp prst="textNoShape">
              <a:avLst/>
            </a:prstTxWarp>
          </a:bodyPr>
          <a:lstStyle>
            <a:lvl1pPr algn="r" defTabSz="920631">
              <a:defRPr sz="1200"/>
            </a:lvl1pPr>
          </a:lstStyle>
          <a:p>
            <a:pPr>
              <a:defRPr/>
            </a:pPr>
            <a:fld id="{C67B5536-7342-4511-A579-37832B0D2DC6}" type="slidenum">
              <a:rPr lang="en-US"/>
              <a:pPr>
                <a:defRPr/>
              </a:pPr>
              <a:t>‹#›</a:t>
            </a:fld>
            <a:endParaRPr lang="en-US" dirty="0"/>
          </a:p>
        </p:txBody>
      </p:sp>
    </p:spTree>
    <p:extLst>
      <p:ext uri="{BB962C8B-B14F-4D97-AF65-F5344CB8AC3E}">
        <p14:creationId xmlns:p14="http://schemas.microsoft.com/office/powerpoint/2010/main" val="28317280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F27955-A58F-4341-BA09-A8D5D0747E8E}" type="slidenum">
              <a:rPr lang="en-US" smtClean="0"/>
              <a:t>1</a:t>
            </a:fld>
            <a:endParaRPr lang="en-US"/>
          </a:p>
        </p:txBody>
      </p:sp>
    </p:spTree>
    <p:extLst>
      <p:ext uri="{BB962C8B-B14F-4D97-AF65-F5344CB8AC3E}">
        <p14:creationId xmlns:p14="http://schemas.microsoft.com/office/powerpoint/2010/main" val="1602083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00000"/>
              </a:lnSpc>
              <a:spcBef>
                <a:spcPts val="0"/>
              </a:spcBef>
              <a:spcAft>
                <a:spcPts val="0"/>
              </a:spcAft>
            </a:pPr>
            <a:r>
              <a:rPr lang="en-US" sz="900" dirty="0">
                <a:effectLst/>
                <a:latin typeface="Arial" panose="020B0604020202020204" pitchFamily="34" charset="0"/>
                <a:ea typeface="Times New Roman" panose="02020603050405020304" pitchFamily="18" charset="0"/>
                <a:cs typeface="Arial" panose="020B0604020202020204" pitchFamily="34" charset="0"/>
              </a:rPr>
              <a:t>As a result of the review, the monitor may reach one or more conclusions:</a:t>
            </a:r>
          </a:p>
          <a:p>
            <a:pPr marL="342900" marR="0" lvl="0" indent="-342900">
              <a:lnSpc>
                <a:spcPct val="100000"/>
              </a:lnSpc>
              <a:spcBef>
                <a:spcPts val="0"/>
              </a:spcBef>
              <a:spcAft>
                <a:spcPts val="0"/>
              </a:spcAft>
              <a:buFont typeface="Symbol" panose="05050102010706020507" pitchFamily="18" charset="2"/>
              <a:buChar char=""/>
            </a:pPr>
            <a:r>
              <a:rPr lang="en-US" sz="900" dirty="0">
                <a:effectLst/>
                <a:latin typeface="Arial" panose="020B0604020202020204" pitchFamily="34" charset="0"/>
                <a:ea typeface="Times New Roman" panose="02020603050405020304" pitchFamily="18" charset="0"/>
                <a:cs typeface="Arial" panose="020B0604020202020204" pitchFamily="34" charset="0"/>
              </a:rPr>
              <a:t>The Grant Recipient’s performance was in compliance with the requirements of the CDBG program; </a:t>
            </a:r>
          </a:p>
          <a:p>
            <a:pPr marL="342900" marR="0" lvl="0" indent="-342900">
              <a:lnSpc>
                <a:spcPct val="100000"/>
              </a:lnSpc>
              <a:spcBef>
                <a:spcPts val="0"/>
              </a:spcBef>
              <a:spcAft>
                <a:spcPts val="0"/>
              </a:spcAft>
              <a:buFont typeface="Symbol" panose="05050102010706020507" pitchFamily="18" charset="2"/>
              <a:buChar char=""/>
            </a:pPr>
            <a:r>
              <a:rPr lang="en-US" sz="900" dirty="0">
                <a:effectLst/>
                <a:latin typeface="Arial" panose="020B0604020202020204" pitchFamily="34" charset="0"/>
                <a:ea typeface="Times New Roman" panose="02020603050405020304" pitchFamily="18" charset="0"/>
                <a:cs typeface="Arial" panose="020B0604020202020204" pitchFamily="34" charset="0"/>
              </a:rPr>
              <a:t>Project achievements were substantially the same as outlined in the agreement performance statement; </a:t>
            </a:r>
          </a:p>
          <a:p>
            <a:pPr marL="342900" marR="0" lvl="0" indent="-342900">
              <a:lnSpc>
                <a:spcPct val="100000"/>
              </a:lnSpc>
              <a:spcBef>
                <a:spcPts val="0"/>
              </a:spcBef>
              <a:spcAft>
                <a:spcPts val="0"/>
              </a:spcAft>
              <a:buFont typeface="Symbol" panose="05050102010706020507" pitchFamily="18" charset="2"/>
              <a:buChar char=""/>
            </a:pPr>
            <a:r>
              <a:rPr lang="en-US" sz="900" dirty="0">
                <a:effectLst/>
                <a:latin typeface="Arial" panose="020B0604020202020204" pitchFamily="34" charset="0"/>
                <a:ea typeface="Times New Roman" panose="02020603050405020304" pitchFamily="18" charset="0"/>
                <a:cs typeface="Arial" panose="020B0604020202020204" pitchFamily="34" charset="0"/>
              </a:rPr>
              <a:t>Concerns about the project’s performance must be brought to the attention of the Grant Recipient; </a:t>
            </a:r>
          </a:p>
          <a:p>
            <a:pPr marL="342900" marR="0" lvl="0" indent="-342900">
              <a:lnSpc>
                <a:spcPct val="100000"/>
              </a:lnSpc>
              <a:spcBef>
                <a:spcPts val="0"/>
              </a:spcBef>
              <a:spcAft>
                <a:spcPts val="0"/>
              </a:spcAft>
              <a:buFont typeface="Symbol" panose="05050102010706020507" pitchFamily="18" charset="2"/>
              <a:buChar char=""/>
            </a:pPr>
            <a:r>
              <a:rPr lang="en-US" sz="900" dirty="0">
                <a:effectLst/>
                <a:latin typeface="Arial" panose="020B0604020202020204" pitchFamily="34" charset="0"/>
                <a:ea typeface="Times New Roman" panose="02020603050405020304" pitchFamily="18" charset="0"/>
                <a:cs typeface="Arial" panose="020B0604020202020204" pitchFamily="34" charset="0"/>
              </a:rPr>
              <a:t>Technical assistance was provided and/or is necessary as guidance to avoid potential issues in the future and/or; </a:t>
            </a:r>
          </a:p>
          <a:p>
            <a:pPr marL="342900" marR="0" lvl="0" indent="-342900">
              <a:lnSpc>
                <a:spcPct val="100000"/>
              </a:lnSpc>
              <a:spcBef>
                <a:spcPts val="0"/>
              </a:spcBef>
              <a:spcAft>
                <a:spcPts val="0"/>
              </a:spcAft>
              <a:buFont typeface="Symbol" panose="05050102010706020507" pitchFamily="18" charset="2"/>
              <a:buChar char=""/>
            </a:pPr>
            <a:r>
              <a:rPr lang="en-US" sz="900" dirty="0">
                <a:effectLst/>
                <a:latin typeface="Arial" panose="020B0604020202020204" pitchFamily="34" charset="0"/>
                <a:ea typeface="Times New Roman" panose="02020603050405020304" pitchFamily="18" charset="0"/>
                <a:cs typeface="Arial" panose="020B0604020202020204" pitchFamily="34" charset="0"/>
              </a:rPr>
              <a:t>Findings are revealed that require corrective actions. </a:t>
            </a:r>
          </a:p>
          <a:p>
            <a:pPr marL="0" marR="0" algn="just">
              <a:lnSpc>
                <a:spcPct val="100000"/>
              </a:lnSpc>
              <a:spcBef>
                <a:spcPts val="0"/>
              </a:spcBef>
              <a:spcAft>
                <a:spcPts val="0"/>
              </a:spcAft>
            </a:pP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00000"/>
              </a:lnSpc>
              <a:spcBef>
                <a:spcPts val="0"/>
              </a:spcBef>
              <a:spcAft>
                <a:spcPts val="0"/>
              </a:spcAft>
            </a:pPr>
            <a:r>
              <a:rPr lang="en-US" sz="900" dirty="0">
                <a:effectLst/>
                <a:latin typeface="Arial" panose="020B0604020202020204" pitchFamily="34" charset="0"/>
                <a:ea typeface="Times New Roman" panose="02020603050405020304" pitchFamily="18" charset="0"/>
                <a:cs typeface="Arial" panose="020B0604020202020204" pitchFamily="34" charset="0"/>
              </a:rPr>
              <a:t>The </a:t>
            </a:r>
            <a:r>
              <a:rPr lang="en-US" sz="900" b="1" dirty="0">
                <a:effectLst/>
                <a:latin typeface="Arial" panose="020B0604020202020204" pitchFamily="34" charset="0"/>
                <a:ea typeface="Times New Roman" panose="02020603050405020304" pitchFamily="18" charset="0"/>
                <a:cs typeface="Arial" panose="020B0604020202020204" pitchFamily="34" charset="0"/>
              </a:rPr>
              <a:t>Monitoring Report conclusion(s), whether positive or negative, are supportable and adequately documented to identify every finding and/or concern.  </a:t>
            </a:r>
          </a:p>
          <a:p>
            <a:pPr marL="0" marR="0" algn="just">
              <a:lnSpc>
                <a:spcPct val="100000"/>
              </a:lnSpc>
              <a:spcBef>
                <a:spcPts val="0"/>
              </a:spcBef>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 </a:t>
            </a:r>
          </a:p>
          <a:p>
            <a:pPr marL="0" marR="0" algn="just">
              <a:lnSpc>
                <a:spcPct val="100000"/>
              </a:lnSpc>
              <a:spcBef>
                <a:spcPts val="0"/>
              </a:spcBef>
              <a:spcAft>
                <a:spcPts val="0"/>
              </a:spcAft>
            </a:pPr>
            <a:r>
              <a:rPr lang="en-US" sz="900" dirty="0">
                <a:effectLst/>
                <a:latin typeface="Arial" panose="020B0604020202020204" pitchFamily="34" charset="0"/>
                <a:ea typeface="Times New Roman" panose="02020603050405020304" pitchFamily="18" charset="0"/>
                <a:cs typeface="Arial" panose="020B0604020202020204" pitchFamily="34" charset="0"/>
              </a:rPr>
              <a:t>According to HUD, a finding is a violation of law, regulation, or program policy that can result in a sanction, whereas a concern is a deficiency in program performance not entirely based on statutory, regulatory, or program requirements.  But it may be a matter that if not properly addressed, can become a finding and can result in a sanction.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900" dirty="0">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900" dirty="0">
                <a:effectLst/>
                <a:latin typeface="Arial" panose="020B0604020202020204" pitchFamily="34" charset="0"/>
                <a:ea typeface="Times New Roman" panose="02020603050405020304" pitchFamily="18" charset="0"/>
                <a:cs typeface="Arial" panose="020B0604020202020204" pitchFamily="34" charset="0"/>
              </a:rPr>
              <a:t>Any non-compliance issues or findings will be addressed in the monitoring report: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900" dirty="0">
                <a:effectLst/>
                <a:latin typeface="Arial" panose="020B0604020202020204" pitchFamily="34" charset="0"/>
                <a:ea typeface="Times New Roman" panose="02020603050405020304" pitchFamily="18" charset="0"/>
                <a:cs typeface="Arial" panose="020B0604020202020204" pitchFamily="34" charset="0"/>
              </a:rPr>
              <a:t>Details findings and/or concerns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900" dirty="0">
                <a:effectLst/>
                <a:latin typeface="Arial" panose="020B0604020202020204" pitchFamily="34" charset="0"/>
                <a:ea typeface="Times New Roman" panose="02020603050405020304" pitchFamily="18" charset="0"/>
                <a:cs typeface="Arial" panose="020B0604020202020204" pitchFamily="34" charset="0"/>
              </a:rPr>
              <a:t>Provides resolutions and/or recommendations to resolve findings and/or concerns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900" dirty="0">
                <a:effectLst/>
                <a:latin typeface="Arial" panose="020B0604020202020204" pitchFamily="34" charset="0"/>
                <a:ea typeface="Times New Roman" panose="02020603050405020304" pitchFamily="18" charset="0"/>
                <a:cs typeface="Arial" panose="020B0604020202020204" pitchFamily="34" charset="0"/>
              </a:rPr>
              <a:t>Please keep in mind that </a:t>
            </a:r>
            <a:r>
              <a:rPr lang="en-US" sz="900" i="1" dirty="0">
                <a:effectLst/>
                <a:latin typeface="Arial" panose="020B0604020202020204" pitchFamily="34" charset="0"/>
                <a:ea typeface="Times New Roman" panose="02020603050405020304" pitchFamily="18" charset="0"/>
                <a:cs typeface="Arial" panose="020B0604020202020204" pitchFamily="34" charset="0"/>
              </a:rPr>
              <a:t>Resolution of a finding may require submission of a corrective action plan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10</a:t>
            </a:fld>
            <a:endParaRPr lang="en-US"/>
          </a:p>
        </p:txBody>
      </p:sp>
    </p:spTree>
    <p:extLst>
      <p:ext uri="{BB962C8B-B14F-4D97-AF65-F5344CB8AC3E}">
        <p14:creationId xmlns:p14="http://schemas.microsoft.com/office/powerpoint/2010/main" val="2646235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cs typeface="Arial" panose="020B0604020202020204" pitchFamily="34" charset="0"/>
              </a:rPr>
              <a:t>Once monitoring review is complete, the compliance monitor will issue a formal written report.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cs typeface="Arial" panose="020B0604020202020204" pitchFamily="34" charset="0"/>
              </a:rPr>
              <a:t> - all outstanding records are provided / no findings found, the monitor will issue the “Monitoring Complete Notice” </a:t>
            </a:r>
          </a:p>
          <a:p>
            <a:pPr>
              <a:lnSpc>
                <a:spcPct val="100000"/>
              </a:lnSpc>
            </a:pPr>
            <a:r>
              <a:rPr lang="en-US" sz="1000" dirty="0">
                <a:latin typeface="Arial" panose="020B0604020202020204" pitchFamily="34" charset="0"/>
                <a:cs typeface="Arial" panose="020B0604020202020204" pitchFamily="34" charset="0"/>
              </a:rPr>
              <a:t> - reveals findings and/or concerns, the monitor prepares a </a:t>
            </a:r>
            <a:r>
              <a:rPr lang="en-US" sz="1000" b="1" dirty="0">
                <a:latin typeface="Arial" panose="020B0604020202020204" pitchFamily="34" charset="0"/>
                <a:cs typeface="Arial" panose="020B0604020202020204" pitchFamily="34" charset="0"/>
              </a:rPr>
              <a:t>report that outlines the non-compliance findings and/or concerns </a:t>
            </a:r>
            <a:r>
              <a:rPr lang="en-US" sz="1000" dirty="0">
                <a:latin typeface="Arial" panose="020B0604020202020204" pitchFamily="34" charset="0"/>
                <a:cs typeface="Arial" panose="020B0604020202020204" pitchFamily="34" charset="0"/>
              </a:rPr>
              <a:t>and identifies resolutions and/or recommendations. </a:t>
            </a:r>
          </a:p>
          <a:p>
            <a:pPr>
              <a:lnSpc>
                <a:spcPct val="100000"/>
              </a:lnSpc>
            </a:pPr>
            <a:endParaRPr lang="en-US" sz="1000" dirty="0">
              <a:latin typeface="Arial" panose="020B0604020202020204" pitchFamily="34" charset="0"/>
              <a:cs typeface="Arial" panose="020B0604020202020204" pitchFamily="34" charset="0"/>
            </a:endParaRPr>
          </a:p>
          <a:p>
            <a:pPr>
              <a:lnSpc>
                <a:spcPct val="100000"/>
              </a:lnSpc>
            </a:pPr>
            <a:r>
              <a:rPr lang="en-US" sz="1000" dirty="0">
                <a:latin typeface="Arial" panose="020B0604020202020204" pitchFamily="34" charset="0"/>
                <a:cs typeface="Arial" panose="020B0604020202020204" pitchFamily="34" charset="0"/>
              </a:rPr>
              <a:t>According to HUD rules</a:t>
            </a:r>
          </a:p>
          <a:p>
            <a:pPr>
              <a:lnSpc>
                <a:spcPct val="100000"/>
              </a:lnSpc>
            </a:pPr>
            <a:r>
              <a:rPr lang="en-US" sz="1000" dirty="0">
                <a:latin typeface="Arial" panose="020B0604020202020204" pitchFamily="34" charset="0"/>
                <a:cs typeface="Arial" panose="020B0604020202020204" pitchFamily="34" charset="0"/>
              </a:rPr>
              <a:t>A “finding” is a violation of law or regulation or program rule that can result in a sanction. </a:t>
            </a:r>
          </a:p>
          <a:p>
            <a:pPr>
              <a:lnSpc>
                <a:spcPct val="100000"/>
              </a:lnSpc>
            </a:pPr>
            <a:r>
              <a:rPr lang="en-US" sz="1000" dirty="0">
                <a:latin typeface="Arial" panose="020B0604020202020204" pitchFamily="34" charset="0"/>
                <a:cs typeface="Arial" panose="020B0604020202020204" pitchFamily="34" charset="0"/>
              </a:rPr>
              <a:t>A “concern” is a matter that, if not properly addressed, can become a finding and can result in a sanction. We do not generally require an official response to concerns that have not been escalated to a finding.</a:t>
            </a:r>
          </a:p>
          <a:p>
            <a:pPr>
              <a:lnSpc>
                <a:spcPct val="100000"/>
              </a:lnSpc>
            </a:pPr>
            <a:endParaRPr lang="en-US" sz="1000" dirty="0">
              <a:latin typeface="Arial" panose="020B0604020202020204" pitchFamily="34" charset="0"/>
              <a:cs typeface="Arial" panose="020B0604020202020204" pitchFamily="34" charset="0"/>
            </a:endParaRPr>
          </a:p>
          <a:p>
            <a:pPr>
              <a:lnSpc>
                <a:spcPct val="100000"/>
              </a:lnSpc>
            </a:pPr>
            <a:r>
              <a:rPr lang="en-US" sz="1000" dirty="0">
                <a:latin typeface="Arial" panose="020B0604020202020204" pitchFamily="34" charset="0"/>
                <a:cs typeface="Arial" panose="020B0604020202020204" pitchFamily="34" charset="0"/>
              </a:rPr>
              <a:t>Any non-compliance issues or findings will be sent in letter:</a:t>
            </a:r>
          </a:p>
          <a:p>
            <a:pPr marL="171450" indent="-171450">
              <a:lnSpc>
                <a:spcPct val="100000"/>
              </a:lnSpc>
              <a:buFont typeface="Arial" panose="020B0604020202020204" pitchFamily="34" charset="0"/>
              <a:buChar char="•"/>
            </a:pPr>
            <a:r>
              <a:rPr lang="en-US" sz="1000" dirty="0">
                <a:latin typeface="Arial" panose="020B0604020202020204" pitchFamily="34" charset="0"/>
                <a:cs typeface="Arial" panose="020B0604020202020204" pitchFamily="34" charset="0"/>
              </a:rPr>
              <a:t>Details findings and/or concerns </a:t>
            </a:r>
          </a:p>
          <a:p>
            <a:pPr marL="171450" indent="-171450">
              <a:lnSpc>
                <a:spcPct val="100000"/>
              </a:lnSpc>
              <a:buFont typeface="Arial" panose="020B0604020202020204" pitchFamily="34" charset="0"/>
              <a:buChar char="•"/>
            </a:pPr>
            <a:r>
              <a:rPr lang="en-US" sz="1000" dirty="0">
                <a:latin typeface="Arial" panose="020B0604020202020204" pitchFamily="34" charset="0"/>
                <a:cs typeface="Arial" panose="020B0604020202020204" pitchFamily="34" charset="0"/>
              </a:rPr>
              <a:t>Provides resolutions and/or recommendations to resolve findings and/or concerns</a:t>
            </a:r>
          </a:p>
          <a:p>
            <a:pPr>
              <a:lnSpc>
                <a:spcPct val="100000"/>
              </a:lnSpc>
            </a:pPr>
            <a:r>
              <a:rPr lang="en-US" sz="1000" dirty="0">
                <a:latin typeface="Arial" panose="020B0604020202020204" pitchFamily="34" charset="0"/>
                <a:cs typeface="Arial" panose="020B0604020202020204" pitchFamily="34" charset="0"/>
              </a:rPr>
              <a:t>please note that Resolution of a finding may require a corrective action plan </a:t>
            </a:r>
            <a:r>
              <a:rPr lang="en-US" sz="1000" baseline="0" dirty="0">
                <a:latin typeface="Arial" panose="020B0604020202020204" pitchFamily="34" charset="0"/>
                <a:cs typeface="Arial" panose="020B0604020202020204" pitchFamily="34" charset="0"/>
              </a:rPr>
              <a:t>Or </a:t>
            </a:r>
            <a:r>
              <a:rPr lang="en-US" sz="1000" dirty="0">
                <a:latin typeface="Arial" panose="020B0604020202020204" pitchFamily="34" charset="0"/>
                <a:cs typeface="Arial" panose="020B0604020202020204" pitchFamily="34" charset="0"/>
              </a:rPr>
              <a:t>may result in disallowed costs or other sanctions such as</a:t>
            </a:r>
            <a:r>
              <a:rPr lang="en-US" sz="1000" baseline="0" dirty="0">
                <a:latin typeface="Arial" panose="020B0604020202020204" pitchFamily="34" charset="0"/>
                <a:cs typeface="Arial" panose="020B0604020202020204" pitchFamily="34" charset="0"/>
              </a:rPr>
              <a:t> a </a:t>
            </a:r>
            <a:r>
              <a:rPr lang="en-US" sz="1000" dirty="0">
                <a:latin typeface="Arial" panose="020B0604020202020204" pitchFamily="34" charset="0"/>
                <a:cs typeface="Arial" panose="020B0604020202020204" pitchFamily="34" charset="0"/>
              </a:rPr>
              <a:t>reduction of grant funds or period of ineligibility</a:t>
            </a: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11</a:t>
            </a:fld>
            <a:endParaRPr lang="en-US"/>
          </a:p>
        </p:txBody>
      </p:sp>
    </p:spTree>
    <p:extLst>
      <p:ext uri="{BB962C8B-B14F-4D97-AF65-F5344CB8AC3E}">
        <p14:creationId xmlns:p14="http://schemas.microsoft.com/office/powerpoint/2010/main" val="3227133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cs typeface="Arial" panose="020B0604020202020204" pitchFamily="34" charset="0"/>
              </a:rPr>
              <a:t>In order to resolve a Finding or Performance Deficiency, TDA may require the Grant Recipient to develop a written corrective action plan (CAP).  </a:t>
            </a:r>
            <a:r>
              <a:rPr lang="en-US" sz="1000" baseline="0" dirty="0">
                <a:latin typeface="Arial" panose="020B0604020202020204" pitchFamily="34" charset="0"/>
                <a:cs typeface="Arial" panose="020B0604020202020204" pitchFamily="34" charset="0"/>
              </a:rPr>
              <a:t>But before we break down the requirements of an acceptable corrective action plan, let’s plug in our mad lib prompts we came up with earlier to see how well we did in addressing the issues identified from our compliance review.</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1" baseline="0" dirty="0">
              <a:solidFill>
                <a:srgbClr val="FF0000"/>
              </a:solidFill>
              <a:highlight>
                <a:srgbClr val="FFFF00"/>
              </a:highligh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b="1" baseline="0" dirty="0">
                <a:solidFill>
                  <a:srgbClr val="FF0000"/>
                </a:solidFill>
                <a:highlight>
                  <a:srgbClr val="FFFF00"/>
                </a:highlight>
                <a:latin typeface="Arial" panose="020B0604020202020204" pitchFamily="34" charset="0"/>
                <a:cs typeface="Arial" panose="020B0604020202020204" pitchFamily="34" charset="0"/>
              </a:rPr>
              <a:t>(read Mad Lib)</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1" baseline="0" dirty="0">
              <a:solidFill>
                <a:srgbClr val="FF0000"/>
              </a:solidFill>
              <a:highlight>
                <a:srgbClr val="FFFF00"/>
              </a:highligh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1" baseline="0" dirty="0">
              <a:solidFill>
                <a:srgbClr val="FF0000"/>
              </a:solidFill>
              <a:highlight>
                <a:srgbClr val="FFFF00"/>
              </a:highligh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mn-lt"/>
            </a:endParaRPr>
          </a:p>
        </p:txBody>
      </p:sp>
      <p:sp>
        <p:nvSpPr>
          <p:cNvPr id="4" name="Slide Number Placeholder 3"/>
          <p:cNvSpPr>
            <a:spLocks noGrp="1"/>
          </p:cNvSpPr>
          <p:nvPr>
            <p:ph type="sldNum" sz="quarter" idx="10"/>
          </p:nvPr>
        </p:nvSpPr>
        <p:spPr/>
        <p:txBody>
          <a:bodyPr/>
          <a:lstStyle/>
          <a:p>
            <a:fld id="{90A1B886-8946-4D9C-BABD-17B13655BA5E}" type="slidenum">
              <a:rPr lang="en-US" smtClean="0"/>
              <a:t>12</a:t>
            </a:fld>
            <a:endParaRPr lang="en-US"/>
          </a:p>
        </p:txBody>
      </p:sp>
    </p:spTree>
    <p:extLst>
      <p:ext uri="{BB962C8B-B14F-4D97-AF65-F5344CB8AC3E}">
        <p14:creationId xmlns:p14="http://schemas.microsoft.com/office/powerpoint/2010/main" val="3407840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0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Of course, a real CAP is going to take a bit more effort than a mad lib. There should be substance and specifics that are tailored to the locality’s actual needs to address the issues identified. </a:t>
            </a:r>
          </a:p>
          <a:p>
            <a:pPr marL="0" marR="0" indent="0">
              <a:lnSpc>
                <a:spcPct val="100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00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The CAP is subject to TDA’s review prior to acceptance and must</a:t>
            </a:r>
            <a:r>
              <a:rPr lang="en-US" sz="1000" i="0" dirty="0">
                <a:effectLst/>
                <a:latin typeface="Arial" panose="020B0604020202020204" pitchFamily="34" charset="0"/>
                <a:ea typeface="Times New Roman" panose="02020603050405020304" pitchFamily="18" charset="0"/>
                <a:cs typeface="Arial" panose="020B0604020202020204" pitchFamily="34" charset="0"/>
              </a:rPr>
              <a:t> </a:t>
            </a:r>
            <a:r>
              <a:rPr lang="en-US" sz="1000" b="0" i="0" u="sng" dirty="0">
                <a:effectLst/>
                <a:latin typeface="Arial" panose="020B0604020202020204" pitchFamily="34" charset="0"/>
                <a:ea typeface="Times New Roman" panose="02020603050405020304" pitchFamily="18" charset="0"/>
                <a:cs typeface="Arial" panose="020B0604020202020204" pitchFamily="34" charset="0"/>
              </a:rPr>
              <a:t>specifically </a:t>
            </a:r>
            <a:r>
              <a:rPr lang="en-US" sz="1000" dirty="0">
                <a:effectLst/>
                <a:latin typeface="Arial" panose="020B0604020202020204" pitchFamily="34" charset="0"/>
                <a:ea typeface="Times New Roman" panose="02020603050405020304" pitchFamily="18" charset="0"/>
                <a:cs typeface="Arial" panose="020B0604020202020204" pitchFamily="34" charset="0"/>
              </a:rPr>
              <a:t>address the known cause(s) of the violation or performance issue and provide </a:t>
            </a:r>
            <a:r>
              <a:rPr lang="en-US" sz="1000" b="1" dirty="0">
                <a:effectLst/>
                <a:latin typeface="Arial" panose="020B0604020202020204" pitchFamily="34" charset="0"/>
                <a:ea typeface="Times New Roman" panose="02020603050405020304" pitchFamily="18" charset="0"/>
                <a:cs typeface="Arial" panose="020B0604020202020204" pitchFamily="34" charset="0"/>
              </a:rPr>
              <a:t>a substitutive (manageable) plan for improving future performance</a:t>
            </a:r>
            <a:r>
              <a:rPr lang="en-US" sz="1000" dirty="0">
                <a:effectLst/>
                <a:latin typeface="Arial" panose="020B0604020202020204" pitchFamily="34" charset="0"/>
                <a:ea typeface="Times New Roman" panose="02020603050405020304" pitchFamily="18" charset="0"/>
                <a:cs typeface="Arial" panose="020B0604020202020204" pitchFamily="34" charset="0"/>
              </a:rPr>
              <a:t>.  </a:t>
            </a:r>
          </a:p>
          <a:p>
            <a:pPr marL="0" marR="0" indent="0">
              <a:lnSpc>
                <a:spcPct val="100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CAPs must be on the Grant Recipient’s letterhead, signed by the certifying officer, and, at minimum, must include the following 6 parts.</a:t>
            </a:r>
          </a:p>
          <a:p>
            <a:pPr marL="0" marR="0" indent="0">
              <a:lnSpc>
                <a:spcPct val="100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nSpc>
                <a:spcPct val="100000"/>
              </a:lnSpc>
              <a:spcBef>
                <a:spcPts val="0"/>
              </a:spcBef>
              <a:spcAft>
                <a:spcPts val="0"/>
              </a:spcAft>
              <a:buFont typeface="+mj-lt"/>
              <a:buAutoNum type="arabicParenR"/>
            </a:pPr>
            <a:r>
              <a:rPr lang="en-US" sz="1000" dirty="0">
                <a:effectLst/>
                <a:latin typeface="Arial" panose="020B0604020202020204" pitchFamily="34" charset="0"/>
                <a:ea typeface="Times New Roman" panose="02020603050405020304" pitchFamily="18" charset="0"/>
                <a:cs typeface="Arial" panose="020B0604020202020204" pitchFamily="34" charset="0"/>
              </a:rPr>
              <a:t> A statement acknowledging the violation determined in TDA’s monitoring finding.</a:t>
            </a:r>
          </a:p>
          <a:p>
            <a:pPr marL="342900" marR="0" lvl="0" indent="-342900">
              <a:lnSpc>
                <a:spcPct val="100000"/>
              </a:lnSpc>
              <a:spcBef>
                <a:spcPts val="0"/>
              </a:spcBef>
              <a:spcAft>
                <a:spcPts val="0"/>
              </a:spcAft>
              <a:buFont typeface="+mj-lt"/>
              <a:buAutoNum type="arabicParenR"/>
            </a:pPr>
            <a:r>
              <a:rPr lang="en-US" sz="1000" dirty="0">
                <a:effectLst/>
                <a:latin typeface="Arial" panose="020B0604020202020204" pitchFamily="34" charset="0"/>
                <a:ea typeface="Times New Roman" panose="02020603050405020304" pitchFamily="18" charset="0"/>
                <a:cs typeface="Arial" panose="020B0604020202020204" pitchFamily="34" charset="0"/>
              </a:rPr>
              <a:t>Identify the cause of the violation and specify the process to be implemented for improving performance and complying with program requirements.</a:t>
            </a:r>
          </a:p>
          <a:p>
            <a:pPr marL="342900" marR="0" lvl="0" indent="-342900">
              <a:lnSpc>
                <a:spcPct val="100000"/>
              </a:lnSpc>
              <a:spcBef>
                <a:spcPts val="0"/>
              </a:spcBef>
              <a:spcAft>
                <a:spcPts val="0"/>
              </a:spcAft>
              <a:buFont typeface="+mj-lt"/>
              <a:buAutoNum type="arabicParenR"/>
            </a:pPr>
            <a:r>
              <a:rPr lang="en-US" sz="1000" dirty="0">
                <a:effectLst/>
                <a:latin typeface="Arial" panose="020B0604020202020204" pitchFamily="34" charset="0"/>
                <a:ea typeface="Times New Roman" panose="02020603050405020304" pitchFamily="18" charset="0"/>
                <a:cs typeface="Arial" panose="020B0604020202020204" pitchFamily="34" charset="0"/>
              </a:rPr>
              <a:t>Identify who will be involved in the process.</a:t>
            </a:r>
          </a:p>
          <a:p>
            <a:pPr marL="342900" marR="0" lvl="0" indent="-342900">
              <a:lnSpc>
                <a:spcPct val="100000"/>
              </a:lnSpc>
              <a:spcBef>
                <a:spcPts val="0"/>
              </a:spcBef>
              <a:spcAft>
                <a:spcPts val="0"/>
              </a:spcAft>
              <a:buFont typeface="+mj-lt"/>
              <a:buAutoNum type="arabicParenR"/>
            </a:pPr>
            <a:r>
              <a:rPr lang="en-US" sz="1000" dirty="0">
                <a:effectLst/>
                <a:latin typeface="Arial" panose="020B0604020202020204" pitchFamily="34" charset="0"/>
                <a:ea typeface="Times New Roman" panose="02020603050405020304" pitchFamily="18" charset="0"/>
                <a:cs typeface="Arial" panose="020B0604020202020204" pitchFamily="34" charset="0"/>
              </a:rPr>
              <a:t>Name a certifying officer responsible for implementing the plan.</a:t>
            </a:r>
          </a:p>
          <a:p>
            <a:pPr marL="342900" marR="0" lvl="0" indent="-342900">
              <a:lnSpc>
                <a:spcPct val="100000"/>
              </a:lnSpc>
              <a:spcBef>
                <a:spcPts val="0"/>
              </a:spcBef>
              <a:spcAft>
                <a:spcPts val="0"/>
              </a:spcAft>
              <a:buFont typeface="+mj-lt"/>
              <a:buAutoNum type="arabicParenR"/>
            </a:pPr>
            <a:r>
              <a:rPr lang="en-US" sz="1000" dirty="0">
                <a:effectLst/>
                <a:latin typeface="Arial" panose="020B0604020202020204" pitchFamily="34" charset="0"/>
                <a:ea typeface="Times New Roman" panose="02020603050405020304" pitchFamily="18" charset="0"/>
                <a:cs typeface="Arial" panose="020B0604020202020204" pitchFamily="34" charset="0"/>
              </a:rPr>
              <a:t>Provide the date on which the plan of action will be implemented, which includes a statement affirming that the CAP will remain in effect for any future TxCDBG awards.</a:t>
            </a:r>
          </a:p>
          <a:p>
            <a:pPr marL="342900" marR="0" lvl="0" indent="-342900">
              <a:lnSpc>
                <a:spcPct val="100000"/>
              </a:lnSpc>
              <a:spcBef>
                <a:spcPts val="0"/>
              </a:spcBef>
              <a:spcAft>
                <a:spcPts val="0"/>
              </a:spcAft>
              <a:buFont typeface="+mj-lt"/>
              <a:buAutoNum type="arabicParenR"/>
            </a:pPr>
            <a:r>
              <a:rPr lang="en-US" sz="1000" dirty="0">
                <a:effectLst/>
                <a:latin typeface="Arial" panose="020B0604020202020204" pitchFamily="34" charset="0"/>
                <a:ea typeface="Times New Roman" panose="02020603050405020304" pitchFamily="18" charset="0"/>
                <a:cs typeface="Arial" panose="020B0604020202020204" pitchFamily="34" charset="0"/>
              </a:rPr>
              <a:t>A statement acknowledging that failure to effectively improve performance may result in a reduction of funding or other sanctions as determined by TDA.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13</a:t>
            </a:fld>
            <a:endParaRPr lang="en-US"/>
          </a:p>
        </p:txBody>
      </p:sp>
    </p:spTree>
    <p:extLst>
      <p:ext uri="{BB962C8B-B14F-4D97-AF65-F5344CB8AC3E}">
        <p14:creationId xmlns:p14="http://schemas.microsoft.com/office/powerpoint/2010/main" val="2610809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US" sz="1000" dirty="0">
                <a:latin typeface="Arial" panose="020B0604020202020204" pitchFamily="34" charset="0"/>
                <a:cs typeface="Arial" panose="020B0604020202020204" pitchFamily="34" charset="0"/>
              </a:rPr>
              <a:t>1)  Grant Recipient must provide a complete response in writing within 30 days.  If more time is need, the grant recipient must request additional time-</a:t>
            </a:r>
            <a:r>
              <a:rPr lang="en-US" sz="1000" baseline="0" dirty="0">
                <a:latin typeface="Arial" panose="020B0604020202020204" pitchFamily="34" charset="0"/>
                <a:cs typeface="Arial" panose="020B0604020202020204" pitchFamily="34" charset="0"/>
              </a:rPr>
              <a:t> </a:t>
            </a:r>
            <a:r>
              <a:rPr lang="en-US" sz="1000" b="1" i="1" dirty="0">
                <a:latin typeface="Arial" panose="020B0604020202020204" pitchFamily="34" charset="0"/>
                <a:cs typeface="Arial" panose="020B0604020202020204" pitchFamily="34" charset="0"/>
              </a:rPr>
              <a:t>please do not ignore</a:t>
            </a:r>
            <a:r>
              <a:rPr lang="en-US" sz="1000" b="1" i="1" baseline="0" dirty="0">
                <a:latin typeface="Arial" panose="020B0604020202020204" pitchFamily="34" charset="0"/>
                <a:cs typeface="Arial" panose="020B0604020202020204" pitchFamily="34" charset="0"/>
              </a:rPr>
              <a:t> the letter</a:t>
            </a:r>
            <a:endParaRPr lang="en-US" sz="1000" b="1" i="1"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cs typeface="Arial" panose="020B0604020202020204" pitchFamily="34" charset="0"/>
              </a:rPr>
              <a:t>2.) Failure to resolve non-compliance findings and/or concerns may result in: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cs typeface="Arial" panose="020B0604020202020204" pitchFamily="34" charset="0"/>
              </a:rPr>
              <a:t> remaining balance of the </a:t>
            </a:r>
            <a:r>
              <a:rPr lang="en-US" sz="1000" dirty="0" err="1">
                <a:effectLst/>
                <a:latin typeface="Arial" panose="020B0604020202020204" pitchFamily="34" charset="0"/>
                <a:cs typeface="Arial" panose="020B0604020202020204" pitchFamily="34" charset="0"/>
              </a:rPr>
              <a:t>TxCDBG</a:t>
            </a:r>
            <a:r>
              <a:rPr lang="en-US" sz="1000" dirty="0">
                <a:effectLst/>
                <a:latin typeface="Arial" panose="020B0604020202020204" pitchFamily="34" charset="0"/>
                <a:cs typeface="Arial" panose="020B0604020202020204" pitchFamily="34" charset="0"/>
              </a:rPr>
              <a:t> funds is placed on hold, or de-obligated;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cs typeface="Arial" panose="020B0604020202020204" pitchFamily="34" charset="0"/>
              </a:rPr>
              <a:t> Unresolved findings may result in repayment of funds;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cs typeface="Arial" panose="020B0604020202020204" pitchFamily="34" charset="0"/>
              </a:rPr>
              <a:t> or cause a reduction in the reimbursement of administrative fees in accordance with program policy.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cs typeface="Arial" panose="020B0604020202020204" pitchFamily="34" charset="0"/>
              </a:rPr>
              <a:t>	o Acquisition 10%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cs typeface="Arial" panose="020B0604020202020204" pitchFamily="34" charset="0"/>
              </a:rPr>
              <a:t>	o Environmental Clearance 15%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cs typeface="Arial" panose="020B0604020202020204" pitchFamily="34" charset="0"/>
              </a:rPr>
              <a:t>	o Equal Employment Opportunity/Fair Housing 10%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cs typeface="Arial" panose="020B0604020202020204" pitchFamily="34" charset="0"/>
              </a:rPr>
              <a:t>	o Labor Standards 15%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cs typeface="Arial" panose="020B0604020202020204" pitchFamily="34" charset="0"/>
              </a:rPr>
              <a:t>	o Inaccurate or incomplete reporting 10%</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cs typeface="Arial" panose="020B0604020202020204" pitchFamily="34" charset="0"/>
              </a:rPr>
              <a:t>penalized in the scoring process for future funding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cs typeface="Arial" panose="020B0604020202020204" pitchFamily="34" charset="0"/>
              </a:rPr>
              <a:t>Serious or unresolvable noncompliance may result in prohibition from applying for TDA grant funds for period of time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100" dirty="0">
              <a:effectLst/>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14</a:t>
            </a:fld>
            <a:endParaRPr lang="en-US"/>
          </a:p>
        </p:txBody>
      </p:sp>
    </p:spTree>
    <p:extLst>
      <p:ext uri="{BB962C8B-B14F-4D97-AF65-F5344CB8AC3E}">
        <p14:creationId xmlns:p14="http://schemas.microsoft.com/office/powerpoint/2010/main" val="2753291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00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Failure to resolve non-compliance findings may result in the </a:t>
            </a:r>
            <a:r>
              <a:rPr lang="en-US" sz="1000" b="1" dirty="0" err="1">
                <a:effectLst/>
                <a:latin typeface="Arial" panose="020B0604020202020204" pitchFamily="34" charset="0"/>
                <a:ea typeface="Times New Roman" panose="02020603050405020304" pitchFamily="18" charset="0"/>
                <a:cs typeface="Arial" panose="020B0604020202020204" pitchFamily="34" charset="0"/>
              </a:rPr>
              <a:t>deobligation</a:t>
            </a:r>
            <a:r>
              <a:rPr lang="en-US" sz="1000" b="1" dirty="0">
                <a:effectLst/>
                <a:latin typeface="Arial" panose="020B0604020202020204" pitchFamily="34" charset="0"/>
                <a:ea typeface="Times New Roman" panose="02020603050405020304" pitchFamily="18" charset="0"/>
                <a:cs typeface="Arial" panose="020B0604020202020204" pitchFamily="34" charset="0"/>
              </a:rPr>
              <a:t> of any remaining grant funds or repayment of any disallowed costs</a:t>
            </a:r>
            <a:r>
              <a:rPr lang="en-US" sz="1000" dirty="0">
                <a:effectLst/>
                <a:latin typeface="Arial" panose="020B0604020202020204" pitchFamily="34" charset="0"/>
                <a:ea typeface="Times New Roman" panose="02020603050405020304" pitchFamily="18" charset="0"/>
                <a:cs typeface="Arial" panose="020B0604020202020204" pitchFamily="34" charset="0"/>
              </a:rPr>
              <a:t>.</a:t>
            </a:r>
          </a:p>
          <a:p>
            <a:pPr marL="0" marR="0" lvl="0" indent="0">
              <a:lnSpc>
                <a:spcPct val="100000"/>
              </a:lnSpc>
              <a:spcBef>
                <a:spcPts val="0"/>
              </a:spcBef>
              <a:spcAft>
                <a:spcPts val="0"/>
              </a:spcAft>
              <a:buFont typeface="Symbol" panose="05050102010706020507" pitchFamily="18" charset="2"/>
              <a:buNone/>
            </a:pPr>
            <a:r>
              <a:rPr lang="en-US" sz="1000" dirty="0">
                <a:effectLst/>
                <a:latin typeface="Arial" panose="020B0604020202020204" pitchFamily="34" charset="0"/>
                <a:ea typeface="Times New Roman" panose="02020603050405020304" pitchFamily="18" charset="0"/>
                <a:cs typeface="Arial" panose="020B0604020202020204" pitchFamily="34" charset="0"/>
              </a:rPr>
              <a:t>Furthermore, </a:t>
            </a:r>
            <a:r>
              <a:rPr lang="en-US" sz="1000" b="1" dirty="0">
                <a:effectLst/>
                <a:latin typeface="Arial" panose="020B0604020202020204" pitchFamily="34" charset="0"/>
                <a:ea typeface="Times New Roman" panose="02020603050405020304" pitchFamily="18" charset="0"/>
                <a:cs typeface="Arial" panose="020B0604020202020204" pitchFamily="34" charset="0"/>
              </a:rPr>
              <a:t>violations regarding the on-screen categories may cause a reduction in the reimbursement of administrative fees in accordance with the table on this slide. </a:t>
            </a:r>
          </a:p>
          <a:p>
            <a:pPr marL="0" marR="0" lvl="0" indent="0">
              <a:lnSpc>
                <a:spcPct val="100000"/>
              </a:lnSpc>
              <a:spcBef>
                <a:spcPts val="0"/>
              </a:spcBef>
              <a:spcAft>
                <a:spcPts val="0"/>
              </a:spcAft>
              <a:buFont typeface="Symbol" panose="05050102010706020507" pitchFamily="18" charset="2"/>
              <a:buNone/>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nSpc>
                <a:spcPct val="100000"/>
              </a:lnSpc>
              <a:spcBef>
                <a:spcPts val="0"/>
              </a:spcBef>
              <a:spcAft>
                <a:spcPts val="0"/>
              </a:spcAft>
              <a:buFont typeface="Symbol" panose="05050102010706020507" pitchFamily="18" charset="2"/>
              <a:buNone/>
            </a:pPr>
            <a:r>
              <a:rPr lang="en-US" sz="1000" dirty="0">
                <a:effectLst/>
                <a:latin typeface="Arial" panose="020B0604020202020204" pitchFamily="34" charset="0"/>
                <a:ea typeface="Times New Roman" panose="02020603050405020304" pitchFamily="18" charset="0"/>
                <a:cs typeface="Arial" panose="020B0604020202020204" pitchFamily="34" charset="0"/>
              </a:rPr>
              <a:t>While the budget reductions are typically levied against the administrative budget line, the cause of the violation may not have been a result of the grant administrator’s actions or inactions. Therefore, it is up to the Grant Recipient and the applicable parties to resolve any dispute resulting from the budget reduction. </a:t>
            </a:r>
          </a:p>
          <a:p>
            <a:pPr marL="0" marR="0" lvl="0" indent="0">
              <a:lnSpc>
                <a:spcPct val="100000"/>
              </a:lnSpc>
              <a:spcBef>
                <a:spcPts val="0"/>
              </a:spcBef>
              <a:spcAft>
                <a:spcPts val="0"/>
              </a:spcAft>
              <a:buFont typeface="Symbol" panose="05050102010706020507" pitchFamily="18" charset="2"/>
              <a:buNone/>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nSpc>
                <a:spcPct val="100000"/>
              </a:lnSpc>
              <a:spcBef>
                <a:spcPts val="0"/>
              </a:spcBef>
              <a:spcAft>
                <a:spcPts val="0"/>
              </a:spcAft>
              <a:buFont typeface="Symbol" panose="05050102010706020507" pitchFamily="18" charset="2"/>
              <a:buNone/>
            </a:pPr>
            <a:r>
              <a:rPr lang="en-US" sz="1000" dirty="0">
                <a:effectLst/>
                <a:latin typeface="Arial" panose="020B0604020202020204" pitchFamily="34" charset="0"/>
                <a:ea typeface="Times New Roman" panose="02020603050405020304" pitchFamily="18" charset="0"/>
                <a:cs typeface="Arial" panose="020B0604020202020204" pitchFamily="34" charset="0"/>
              </a:rPr>
              <a:t>Note that </a:t>
            </a:r>
            <a:r>
              <a:rPr lang="en-US" sz="1000" b="1" dirty="0">
                <a:effectLst/>
                <a:latin typeface="Arial" panose="020B0604020202020204" pitchFamily="34" charset="0"/>
                <a:ea typeface="Times New Roman" panose="02020603050405020304" pitchFamily="18" charset="0"/>
                <a:cs typeface="Arial" panose="020B0604020202020204" pitchFamily="34" charset="0"/>
              </a:rPr>
              <a:t>if the CDBG budget does not include an administration category or </a:t>
            </a:r>
            <a:r>
              <a:rPr lang="en-US" sz="1000" b="1" u="sng" dirty="0">
                <a:effectLst/>
                <a:latin typeface="Arial" panose="020B0604020202020204" pitchFamily="34" charset="0"/>
                <a:ea typeface="Times New Roman" panose="02020603050405020304" pitchFamily="18" charset="0"/>
                <a:cs typeface="Arial" panose="020B0604020202020204" pitchFamily="34" charset="0"/>
              </a:rPr>
              <a:t>cost</a:t>
            </a:r>
            <a:r>
              <a:rPr lang="en-US" sz="1000" b="1" dirty="0">
                <a:effectLst/>
                <a:latin typeface="Arial" panose="020B0604020202020204" pitchFamily="34" charset="0"/>
                <a:ea typeface="Times New Roman" panose="02020603050405020304" pitchFamily="18" charset="0"/>
                <a:cs typeface="Arial" panose="020B0604020202020204" pitchFamily="34" charset="0"/>
              </a:rPr>
              <a:t>, TDA may reduce funds from another budget line item.  </a:t>
            </a:r>
          </a:p>
          <a:p>
            <a:pPr marL="0" marR="0" lvl="0" indent="0">
              <a:lnSpc>
                <a:spcPct val="100000"/>
              </a:lnSpc>
              <a:spcBef>
                <a:spcPts val="0"/>
              </a:spcBef>
              <a:spcAft>
                <a:spcPts val="0"/>
              </a:spcAft>
              <a:buFont typeface="Symbol" panose="05050102010706020507" pitchFamily="18" charset="2"/>
              <a:buNone/>
            </a:pPr>
            <a:r>
              <a:rPr lang="en-US" sz="1000" dirty="0">
                <a:effectLst/>
                <a:latin typeface="Arial" panose="020B0604020202020204" pitchFamily="34" charset="0"/>
                <a:ea typeface="Times New Roman" panose="02020603050405020304" pitchFamily="18" charset="0"/>
                <a:cs typeface="Arial" panose="020B0604020202020204" pitchFamily="34" charset="0"/>
              </a:rPr>
              <a:t>Violations may cause the Grant Recipient to be:</a:t>
            </a:r>
          </a:p>
          <a:p>
            <a:pPr marL="0" marR="0" lvl="0" indent="0">
              <a:lnSpc>
                <a:spcPct val="100000"/>
              </a:lnSpc>
              <a:spcBef>
                <a:spcPts val="0"/>
              </a:spcBef>
              <a:spcAft>
                <a:spcPts val="0"/>
              </a:spcAft>
              <a:buFont typeface="Symbol" panose="05050102010706020507" pitchFamily="18" charset="2"/>
              <a:buNone/>
            </a:pPr>
            <a:r>
              <a:rPr lang="en-US" sz="1000" dirty="0">
                <a:effectLst/>
                <a:latin typeface="Arial" panose="020B0604020202020204" pitchFamily="34" charset="0"/>
                <a:ea typeface="Times New Roman" panose="02020603050405020304" pitchFamily="18" charset="0"/>
                <a:cs typeface="Arial" panose="020B0604020202020204" pitchFamily="34" charset="0"/>
              </a:rPr>
              <a:t> penalized in scoring for future applications</a:t>
            </a:r>
          </a:p>
          <a:p>
            <a:pPr marL="0" marR="0" lvl="0" indent="0">
              <a:lnSpc>
                <a:spcPct val="100000"/>
              </a:lnSpc>
              <a:spcBef>
                <a:spcPts val="0"/>
              </a:spcBef>
              <a:spcAft>
                <a:spcPts val="0"/>
              </a:spcAft>
              <a:buFont typeface="Symbol" panose="05050102010706020507" pitchFamily="18" charset="2"/>
              <a:buNone/>
            </a:pPr>
            <a:r>
              <a:rPr lang="en-US" sz="1000" dirty="0">
                <a:effectLst/>
                <a:latin typeface="Arial" panose="020B0604020202020204" pitchFamily="34" charset="0"/>
                <a:ea typeface="Times New Roman" panose="02020603050405020304" pitchFamily="18" charset="0"/>
                <a:cs typeface="Arial" panose="020B0604020202020204" pitchFamily="34" charset="0"/>
              </a:rPr>
              <a:t> precluded from applying for future funding for a specified period of time</a:t>
            </a:r>
          </a:p>
          <a:p>
            <a:pPr marL="0" marR="0" lvl="0" indent="0">
              <a:lnSpc>
                <a:spcPct val="100000"/>
              </a:lnSpc>
              <a:spcBef>
                <a:spcPts val="0"/>
              </a:spcBef>
              <a:spcAft>
                <a:spcPts val="0"/>
              </a:spcAft>
              <a:buFont typeface="Symbol" panose="05050102010706020507" pitchFamily="18" charset="2"/>
              <a:buNone/>
            </a:pPr>
            <a:r>
              <a:rPr lang="en-US" sz="1000" dirty="0">
                <a:effectLst/>
                <a:latin typeface="Arial" panose="020B0604020202020204" pitchFamily="34" charset="0"/>
                <a:ea typeface="Times New Roman" panose="02020603050405020304" pitchFamily="18" charset="0"/>
                <a:cs typeface="Arial" panose="020B0604020202020204" pitchFamily="34" charset="0"/>
              </a:rPr>
              <a:t>or other sanctions that are deemed allowable by program rules, regulations, policies, agreement provisions, and law.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15</a:t>
            </a:fld>
            <a:endParaRPr lang="en-US"/>
          </a:p>
        </p:txBody>
      </p:sp>
    </p:spTree>
    <p:extLst>
      <p:ext uri="{BB962C8B-B14F-4D97-AF65-F5344CB8AC3E}">
        <p14:creationId xmlns:p14="http://schemas.microsoft.com/office/powerpoint/2010/main" val="1213378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eaLnBrk="0" fontAlgn="base" hangingPunct="0">
              <a:lnSpc>
                <a:spcPct val="100000"/>
              </a:lnSpc>
              <a:spcBef>
                <a:spcPts val="0"/>
              </a:spcBef>
              <a:spcAft>
                <a:spcPts val="0"/>
              </a:spcAft>
            </a:pPr>
            <a:r>
              <a:rPr lang="en-US" sz="1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New: Closeout approval is competed by program and  NOT by program monitor. GR will not receive an Administratively Complete letter.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eaLnBrk="0" fontAlgn="base" hangingPunct="0">
              <a:lnSpc>
                <a:spcPct val="100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p>
            <a:pPr marL="0" marR="0" eaLnBrk="0" fontAlgn="base" hangingPunct="0">
              <a:lnSpc>
                <a:spcPct val="100000"/>
              </a:lnSpc>
              <a:spcBef>
                <a:spcPts val="0"/>
              </a:spcBef>
              <a:spcAft>
                <a:spcPts val="0"/>
              </a:spcAft>
            </a:pPr>
            <a:r>
              <a:rPr lang="en-US" sz="1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Prior to closeout approval, the </a:t>
            </a:r>
            <a:r>
              <a:rPr lang="en-US" sz="10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assigned monitor must ensure that any additional documentation not previously reviewed for compliance is submitted for review</a:t>
            </a:r>
            <a:r>
              <a:rPr lang="en-US" sz="1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This may include additional documents such as: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eaLnBrk="0" fontAlgn="base" hangingPunct="0">
              <a:lnSpc>
                <a:spcPct val="100000"/>
              </a:lnSpc>
              <a:spcBef>
                <a:spcPts val="0"/>
              </a:spcBef>
              <a:spcAft>
                <a:spcPts val="0"/>
              </a:spcAft>
            </a:pPr>
            <a:r>
              <a:rPr lang="en-US" sz="1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supplemental financial records (grant, local &amp; additional/cost overruns)- The AO has certified the project is complete, thus these records should be readily available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eaLnBrk="0" fontAlgn="base" hangingPunct="0">
              <a:lnSpc>
                <a:spcPct val="100000"/>
              </a:lnSpc>
              <a:spcBef>
                <a:spcPts val="0"/>
              </a:spcBef>
              <a:spcAft>
                <a:spcPts val="0"/>
              </a:spcAft>
            </a:pPr>
            <a:r>
              <a:rPr lang="en-US" sz="1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other related records such as labor or additional procurement that occurred after the monitoring review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eaLnBrk="0" fontAlgn="base" hangingPunct="0">
              <a:lnSpc>
                <a:spcPct val="100000"/>
              </a:lnSpc>
              <a:spcBef>
                <a:spcPts val="0"/>
              </a:spcBef>
              <a:spcAft>
                <a:spcPts val="0"/>
              </a:spcAft>
            </a:pPr>
            <a:r>
              <a:rPr lang="en-US" sz="1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ensure that Project activities have been fulfilled, including beneficiaries and cost eligibility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eaLnBrk="0" fontAlgn="base" hangingPunct="0">
              <a:lnSpc>
                <a:spcPct val="100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p>
            <a:pPr marL="0" marR="0" eaLnBrk="0" fontAlgn="base" hangingPunct="0">
              <a:lnSpc>
                <a:spcPct val="100000"/>
              </a:lnSpc>
              <a:spcBef>
                <a:spcPts val="0"/>
              </a:spcBef>
              <a:spcAft>
                <a:spcPts val="0"/>
              </a:spcAft>
            </a:pPr>
            <a:r>
              <a:rPr lang="en-US" sz="1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program monitor will change the status to “Monitoring Follow-up Required” in order to allow the GR to upload the required documentation.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eaLnBrk="0" fontAlgn="base" hangingPunct="0">
              <a:lnSpc>
                <a:spcPct val="100000"/>
              </a:lnSpc>
              <a:spcBef>
                <a:spcPts val="0"/>
              </a:spcBef>
              <a:spcAft>
                <a:spcPts val="0"/>
              </a:spcAft>
            </a:pPr>
            <a:r>
              <a:rPr lang="en-US" sz="1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Closeout WILL NOT be approved until all records have been submitted and accepted.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eaLnBrk="0" fontAlgn="base" hangingPunct="0">
              <a:lnSpc>
                <a:spcPct val="100000"/>
              </a:lnSpc>
              <a:spcBef>
                <a:spcPts val="0"/>
              </a:spcBef>
              <a:spcAft>
                <a:spcPts val="0"/>
              </a:spcAft>
            </a:pPr>
            <a:r>
              <a:rPr lang="en-US" sz="1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Upload the financials records in the “Final Financial Review” section. Keep in mind the AO must again submit the document.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eaLnBrk="0" fontAlgn="base" hangingPunct="0">
              <a:lnSpc>
                <a:spcPct val="100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p>
            <a:pPr marL="0" marR="0" eaLnBrk="0" fontAlgn="base" hangingPunct="0">
              <a:lnSpc>
                <a:spcPct val="100000"/>
              </a:lnSpc>
              <a:spcBef>
                <a:spcPts val="0"/>
              </a:spcBef>
              <a:spcAft>
                <a:spcPts val="0"/>
              </a:spcAft>
            </a:pPr>
            <a:r>
              <a:rPr lang="en-US" sz="1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If the project was competed and the monitoring review has not been conducted, please contact your assigned monitor asap as the closeouts cannot be uploaded until the review is at least initiated by the monitor.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00000"/>
              </a:lnSpc>
              <a:spcBef>
                <a:spcPts val="0"/>
              </a:spcBef>
              <a:spcAft>
                <a:spcPts val="800"/>
              </a:spcAft>
            </a:pPr>
            <a:r>
              <a:rPr lang="en-US" sz="1000" kern="100" dirty="0">
                <a:effectLst/>
                <a:latin typeface="Arial" panose="020B0604020202020204" pitchFamily="34" charset="0"/>
                <a:ea typeface="Calibri" panose="020F0502020204030204" pitchFamily="34" charset="0"/>
                <a:cs typeface="Arial" panose="020B0604020202020204" pitchFamily="34" charset="0"/>
              </a:rPr>
              <a:t> </a:t>
            </a:r>
          </a:p>
          <a:p>
            <a:pPr marL="0" marR="0" indent="0">
              <a:lnSpc>
                <a:spcPts val="14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16</a:t>
            </a:fld>
            <a:endParaRPr lang="en-US"/>
          </a:p>
        </p:txBody>
      </p:sp>
    </p:spTree>
    <p:extLst>
      <p:ext uri="{BB962C8B-B14F-4D97-AF65-F5344CB8AC3E}">
        <p14:creationId xmlns:p14="http://schemas.microsoft.com/office/powerpoint/2010/main" val="11205870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00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Once all related expenditures have been submitted, any non-compliance findings are resolved and acceptable close-out reports are received, the agreement status will be changed to administratively complete.</a:t>
            </a:r>
          </a:p>
          <a:p>
            <a:pPr marL="0" marR="0" algn="just">
              <a:lnSpc>
                <a:spcPct val="100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00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However, its important to keep in mind that 2 CFR §200.344 specifies that the administrative closeout of a CDBG award does not affect single audit requirements or TDA’s right to disallow costs or recover funds identified at a later review. </a:t>
            </a:r>
          </a:p>
          <a:p>
            <a:pPr marL="0" marR="0" algn="just">
              <a:lnSpc>
                <a:spcPct val="100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If any discrepancies are found, the GR is obligated to return any ineligible costs and/or make payments to vendors not reimbursed properly and document the records. </a:t>
            </a:r>
          </a:p>
          <a:p>
            <a:pPr marL="0" marR="0" algn="just">
              <a:lnSpc>
                <a:spcPct val="100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00000"/>
              </a:lnSpc>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In addition, 2 CFR 200.334 states that Grantees or subgrantees must retain all required records for three years after grantees or subgrantees make final payments and all other pending matters are closed.</a:t>
            </a:r>
          </a:p>
          <a:p>
            <a:pPr marL="0" marR="0" algn="just">
              <a:lnSpc>
                <a:spcPct val="100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00000"/>
              </a:lnSpc>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RESOURCES such as sample monitoring checklist, list of support documentation and instructions are in chapter 13.</a:t>
            </a:r>
          </a:p>
          <a:p>
            <a:pPr marL="0" marR="0" algn="just">
              <a:lnSpc>
                <a:spcPct val="100000"/>
              </a:lnSpc>
              <a:spcBef>
                <a:spcPts val="0"/>
              </a:spcBef>
              <a:spcAft>
                <a:spcPts val="0"/>
              </a:spcAft>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ts val="14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17</a:t>
            </a:fld>
            <a:endParaRPr lang="en-US"/>
          </a:p>
        </p:txBody>
      </p:sp>
    </p:spTree>
    <p:extLst>
      <p:ext uri="{BB962C8B-B14F-4D97-AF65-F5344CB8AC3E}">
        <p14:creationId xmlns:p14="http://schemas.microsoft.com/office/powerpoint/2010/main" val="2193727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7B5536-7342-4511-A579-37832B0D2DC6}" type="slidenum">
              <a:rPr lang="en-US" smtClean="0"/>
              <a:pPr>
                <a:defRPr/>
              </a:pPr>
              <a:t>18</a:t>
            </a:fld>
            <a:endParaRPr lang="en-US" dirty="0"/>
          </a:p>
        </p:txBody>
      </p:sp>
    </p:spTree>
    <p:extLst>
      <p:ext uri="{BB962C8B-B14F-4D97-AF65-F5344CB8AC3E}">
        <p14:creationId xmlns:p14="http://schemas.microsoft.com/office/powerpoint/2010/main" val="1836378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eaLnBrk="0" fontAlgn="base" hangingPunct="0">
              <a:spcBef>
                <a:spcPts val="0"/>
              </a:spcBef>
              <a:spcAft>
                <a:spcPts val="0"/>
              </a:spcAft>
            </a:pPr>
            <a:r>
              <a:rPr lang="en-US" sz="1000" kern="1200" dirty="0">
                <a:solidFill>
                  <a:srgbClr val="000000"/>
                </a:solidFill>
                <a:effectLst/>
                <a:latin typeface="Arial" panose="020B0604020202020204" pitchFamily="34" charset="0"/>
                <a:ea typeface="Times New Roman" panose="02020603050405020304" pitchFamily="18" charset="0"/>
              </a:rPr>
              <a:t>Before we get into the nitty gritty of the fast-paced deep dark process our internal sleuths, also known as monitors, I want to collect some information from the room that will come into play later. For those of us who spent our childhoods anywhere between the 60’s and 90’s, you might figure out where this is going. You’ll have to be patient for the outcome. The same level of patience you may or may not need to wait for our monitoring reports. I’m going to collect a series of words and phrases from y’all:</a:t>
            </a:r>
          </a:p>
          <a:p>
            <a:pPr marL="0" marR="0" algn="just" eaLnBrk="0" fontAlgn="base" hangingPunct="0">
              <a:spcBef>
                <a:spcPts val="0"/>
              </a:spcBef>
              <a:spcAft>
                <a:spcPts val="0"/>
              </a:spcAft>
            </a:pPr>
            <a:endParaRPr lang="en-US" sz="1000" kern="1200" dirty="0">
              <a:solidFill>
                <a:srgbClr val="000000"/>
              </a:solidFill>
              <a:effectLst/>
              <a:latin typeface="Arial" panose="020B0604020202020204" pitchFamily="34" charset="0"/>
              <a:ea typeface="Times New Roman" panose="02020603050405020304" pitchFamily="18" charset="0"/>
            </a:endParaRPr>
          </a:p>
          <a:p>
            <a:pPr marL="171450" marR="0" indent="-171450" algn="just" eaLnBrk="0" fontAlgn="base" hangingPunct="0">
              <a:spcBef>
                <a:spcPts val="0"/>
              </a:spcBef>
              <a:spcAft>
                <a:spcPts val="0"/>
              </a:spcAft>
              <a:buFontTx/>
              <a:buChar char="-"/>
            </a:pPr>
            <a:r>
              <a:rPr lang="en-US" sz="1000" kern="1200" dirty="0">
                <a:solidFill>
                  <a:srgbClr val="000000"/>
                </a:solidFill>
                <a:effectLst/>
                <a:latin typeface="Arial" panose="020B0604020202020204" pitchFamily="34" charset="0"/>
                <a:ea typeface="Times New Roman" panose="02020603050405020304" pitchFamily="18" charset="0"/>
              </a:rPr>
              <a:t>Verb, past-tense, negative connotation</a:t>
            </a:r>
          </a:p>
          <a:p>
            <a:pPr marL="171450" marR="0" indent="-171450" algn="just" eaLnBrk="0" fontAlgn="base" hangingPunct="0">
              <a:spcBef>
                <a:spcPts val="0"/>
              </a:spcBef>
              <a:spcAft>
                <a:spcPts val="0"/>
              </a:spcAft>
              <a:buFontTx/>
              <a:buChar char="-"/>
            </a:pPr>
            <a:r>
              <a:rPr lang="en-US" sz="1000" kern="1200" dirty="0">
                <a:solidFill>
                  <a:srgbClr val="000000"/>
                </a:solidFill>
                <a:effectLst/>
                <a:latin typeface="Arial" panose="020B0604020202020204" pitchFamily="34" charset="0"/>
                <a:ea typeface="Times New Roman" panose="02020603050405020304" pitchFamily="18" charset="0"/>
              </a:rPr>
              <a:t>Noun for a type of asset</a:t>
            </a:r>
          </a:p>
          <a:p>
            <a:pPr marL="171450" marR="0" indent="-171450" algn="just" eaLnBrk="0" fontAlgn="base" hangingPunct="0">
              <a:spcBef>
                <a:spcPts val="0"/>
              </a:spcBef>
              <a:spcAft>
                <a:spcPts val="0"/>
              </a:spcAft>
              <a:buFontTx/>
              <a:buChar char="-"/>
            </a:pPr>
            <a:r>
              <a:rPr lang="en-US" sz="1000" kern="1200" dirty="0">
                <a:solidFill>
                  <a:srgbClr val="000000"/>
                </a:solidFill>
                <a:effectLst/>
                <a:latin typeface="Arial" panose="020B0604020202020204" pitchFamily="34" charset="0"/>
                <a:ea typeface="Times New Roman" panose="02020603050405020304" pitchFamily="18" charset="0"/>
              </a:rPr>
              <a:t>Verb ending in –</a:t>
            </a:r>
            <a:r>
              <a:rPr lang="en-US" sz="1000" kern="1200" dirty="0" err="1">
                <a:solidFill>
                  <a:srgbClr val="000000"/>
                </a:solidFill>
                <a:effectLst/>
                <a:latin typeface="Arial" panose="020B0604020202020204" pitchFamily="34" charset="0"/>
                <a:ea typeface="Times New Roman" panose="02020603050405020304" pitchFamily="18" charset="0"/>
              </a:rPr>
              <a:t>ing</a:t>
            </a:r>
            <a:endParaRPr lang="en-US" sz="1000" kern="1200" dirty="0">
              <a:solidFill>
                <a:srgbClr val="000000"/>
              </a:solidFill>
              <a:effectLst/>
              <a:latin typeface="Arial" panose="020B0604020202020204" pitchFamily="34" charset="0"/>
              <a:ea typeface="Times New Roman" panose="02020603050405020304" pitchFamily="18" charset="0"/>
            </a:endParaRPr>
          </a:p>
          <a:p>
            <a:pPr marL="171450" marR="0" indent="-171450" algn="just" eaLnBrk="0" fontAlgn="base" hangingPunct="0">
              <a:spcBef>
                <a:spcPts val="0"/>
              </a:spcBef>
              <a:spcAft>
                <a:spcPts val="0"/>
              </a:spcAft>
              <a:buFontTx/>
              <a:buChar char="-"/>
            </a:pPr>
            <a:r>
              <a:rPr lang="en-US" sz="1000" kern="1200" dirty="0">
                <a:solidFill>
                  <a:srgbClr val="000000"/>
                </a:solidFill>
                <a:effectLst/>
                <a:latin typeface="Arial" panose="020B0604020202020204" pitchFamily="34" charset="0"/>
                <a:ea typeface="Times New Roman" panose="02020603050405020304" pitchFamily="18" charset="0"/>
              </a:rPr>
              <a:t>A type of unexpected event</a:t>
            </a:r>
          </a:p>
          <a:p>
            <a:pPr marL="171450" marR="0" indent="-171450" algn="just" eaLnBrk="0" fontAlgn="base" hangingPunct="0">
              <a:spcBef>
                <a:spcPts val="0"/>
              </a:spcBef>
              <a:spcAft>
                <a:spcPts val="0"/>
              </a:spcAft>
              <a:buFontTx/>
              <a:buChar char="-"/>
            </a:pPr>
            <a:r>
              <a:rPr lang="en-US" sz="1000" kern="1200" dirty="0">
                <a:solidFill>
                  <a:srgbClr val="000000"/>
                </a:solidFill>
                <a:effectLst/>
                <a:latin typeface="Arial" panose="020B0604020202020204" pitchFamily="34" charset="0"/>
                <a:ea typeface="Times New Roman" panose="02020603050405020304" pitchFamily="18" charset="0"/>
              </a:rPr>
              <a:t>An action or process – generally positive</a:t>
            </a:r>
          </a:p>
          <a:p>
            <a:pPr marL="171450" marR="0" indent="-171450" algn="just" eaLnBrk="0" fontAlgn="base" hangingPunct="0">
              <a:spcBef>
                <a:spcPts val="0"/>
              </a:spcBef>
              <a:spcAft>
                <a:spcPts val="0"/>
              </a:spcAft>
              <a:buFontTx/>
              <a:buChar char="-"/>
            </a:pPr>
            <a:r>
              <a:rPr lang="en-US" sz="1000" kern="1200" dirty="0">
                <a:solidFill>
                  <a:srgbClr val="000000"/>
                </a:solidFill>
                <a:effectLst/>
                <a:latin typeface="Arial" panose="020B0604020202020204" pitchFamily="34" charset="0"/>
                <a:ea typeface="Times New Roman" panose="02020603050405020304" pitchFamily="18" charset="0"/>
              </a:rPr>
              <a:t>Job title</a:t>
            </a:r>
          </a:p>
          <a:p>
            <a:pPr marL="171450" marR="0" indent="-171450" algn="just" eaLnBrk="0" fontAlgn="base" hangingPunct="0">
              <a:spcBef>
                <a:spcPts val="0"/>
              </a:spcBef>
              <a:spcAft>
                <a:spcPts val="0"/>
              </a:spcAft>
              <a:buFontTx/>
              <a:buChar char="-"/>
            </a:pPr>
            <a:r>
              <a:rPr lang="en-US" sz="1000" kern="1200" dirty="0">
                <a:solidFill>
                  <a:srgbClr val="000000"/>
                </a:solidFill>
                <a:effectLst/>
                <a:latin typeface="Arial" panose="020B0604020202020204" pitchFamily="34" charset="0"/>
                <a:ea typeface="Times New Roman" panose="02020603050405020304" pitchFamily="18" charset="0"/>
              </a:rPr>
              <a:t>Type of fine or ticket</a:t>
            </a:r>
          </a:p>
          <a:p>
            <a:pPr marL="171450" marR="0" indent="-171450" algn="just" eaLnBrk="0" fontAlgn="base" hangingPunct="0">
              <a:spcBef>
                <a:spcPts val="0"/>
              </a:spcBef>
              <a:spcAft>
                <a:spcPts val="0"/>
              </a:spcAft>
              <a:buFontTx/>
              <a:buChar char="-"/>
            </a:pPr>
            <a:r>
              <a:rPr lang="en-US" sz="1000" kern="1200" dirty="0">
                <a:solidFill>
                  <a:srgbClr val="000000"/>
                </a:solidFill>
                <a:effectLst/>
                <a:latin typeface="Arial" panose="020B0604020202020204" pitchFamily="34" charset="0"/>
                <a:ea typeface="Times New Roman" panose="02020603050405020304" pitchFamily="18" charset="0"/>
              </a:rPr>
              <a:t>Type of penalty or punishment</a:t>
            </a:r>
          </a:p>
          <a:p>
            <a:pPr marL="0" marR="0" algn="just" eaLnBrk="0" fontAlgn="base" hangingPunct="0">
              <a:spcBef>
                <a:spcPts val="0"/>
              </a:spcBef>
              <a:spcAft>
                <a:spcPts val="0"/>
              </a:spcAft>
            </a:pPr>
            <a:endParaRPr lang="en-US" sz="1000" kern="1200" dirty="0">
              <a:solidFill>
                <a:srgbClr val="000000"/>
              </a:solidFill>
              <a:effectLst/>
              <a:latin typeface="Arial" panose="020B0604020202020204" pitchFamily="34" charset="0"/>
              <a:ea typeface="Times New Roman" panose="02020603050405020304" pitchFamily="18" charset="0"/>
            </a:endParaRPr>
          </a:p>
          <a:p>
            <a:pPr marL="0" marR="0" algn="just" eaLnBrk="0" fontAlgn="base" hangingPunct="0">
              <a:spcBef>
                <a:spcPts val="0"/>
              </a:spcBef>
              <a:spcAft>
                <a:spcPts val="0"/>
              </a:spcAft>
            </a:pPr>
            <a:endParaRPr lang="en-US" sz="1000" kern="1200" dirty="0">
              <a:solidFill>
                <a:srgbClr val="000000"/>
              </a:solidFill>
              <a:effectLst/>
              <a:latin typeface="Arial" panose="020B0604020202020204" pitchFamily="34" charset="0"/>
              <a:ea typeface="Times New Roman" panose="02020603050405020304" pitchFamily="18" charset="0"/>
            </a:endParaRPr>
          </a:p>
          <a:p>
            <a:pPr marL="0" marR="0" algn="just" eaLnBrk="0" fontAlgn="base" hangingPunct="0">
              <a:spcBef>
                <a:spcPts val="0"/>
              </a:spcBef>
              <a:spcAft>
                <a:spcPts val="0"/>
              </a:spcAft>
            </a:pPr>
            <a:r>
              <a:rPr lang="en-US" sz="1000" kern="1200" dirty="0">
                <a:solidFill>
                  <a:srgbClr val="000000"/>
                </a:solidFill>
                <a:effectLst/>
                <a:latin typeface="Arial" panose="020B0604020202020204" pitchFamily="34" charset="0"/>
                <a:ea typeface="Times New Roman" panose="02020603050405020304" pitchFamily="18" charset="0"/>
              </a:rPr>
              <a:t>The Texas Community Development Block Grant Program is responsible for ensuring that CDBG funded activities are </a:t>
            </a:r>
            <a:r>
              <a:rPr lang="en-US" sz="1000" b="1" kern="1200" dirty="0">
                <a:solidFill>
                  <a:srgbClr val="000000"/>
                </a:solidFill>
                <a:effectLst/>
                <a:latin typeface="Arial" panose="020B0604020202020204" pitchFamily="34" charset="0"/>
                <a:ea typeface="Times New Roman" panose="02020603050405020304" pitchFamily="18" charset="0"/>
              </a:rPr>
              <a:t>completed, and funds are expended in accordance with the provisions of the agreement and applicable regulations, policies, and related statutes. </a:t>
            </a:r>
            <a:r>
              <a:rPr lang="en-US" sz="1000" kern="1200" dirty="0">
                <a:solidFill>
                  <a:srgbClr val="000000"/>
                </a:solidFill>
                <a:effectLst/>
                <a:latin typeface="Arial" panose="020B0604020202020204" pitchFamily="34" charset="0"/>
                <a:ea typeface="Times New Roman" panose="02020603050405020304" pitchFamily="18" charset="0"/>
              </a:rPr>
              <a:t>In order to fulfill this responsibility, TDA has established the agreement compliance process. </a:t>
            </a:r>
            <a:endParaRPr lang="en-US" sz="1000" dirty="0">
              <a:effectLst/>
              <a:latin typeface="Times New Roman" panose="02020603050405020304" pitchFamily="18" charset="0"/>
              <a:ea typeface="Times New Roman" panose="02020603050405020304" pitchFamily="18" charset="0"/>
            </a:endParaRPr>
          </a:p>
          <a:p>
            <a:pPr marL="0" marR="0" algn="just" eaLnBrk="0" fontAlgn="base" hangingPunct="0">
              <a:spcBef>
                <a:spcPts val="0"/>
              </a:spcBef>
              <a:spcAft>
                <a:spcPts val="0"/>
              </a:spcAft>
            </a:pPr>
            <a:r>
              <a:rPr lang="en-US" sz="1000" kern="1200" dirty="0">
                <a:solidFill>
                  <a:srgbClr val="000000"/>
                </a:solidFill>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marL="0" marR="0" algn="just" eaLnBrk="0" fontAlgn="base" hangingPunct="0">
              <a:spcBef>
                <a:spcPts val="0"/>
              </a:spcBef>
              <a:spcAft>
                <a:spcPts val="0"/>
              </a:spcAft>
            </a:pPr>
            <a:r>
              <a:rPr lang="en-US" sz="1000" kern="1200" dirty="0">
                <a:solidFill>
                  <a:srgbClr val="000000"/>
                </a:solidFill>
                <a:effectLst/>
                <a:latin typeface="Arial" panose="020B0604020202020204" pitchFamily="34" charset="0"/>
                <a:ea typeface="Times New Roman" panose="02020603050405020304" pitchFamily="18" charset="0"/>
              </a:rPr>
              <a:t>The Monitor will </a:t>
            </a:r>
            <a:r>
              <a:rPr lang="en-US" sz="1000" b="1" kern="1200" dirty="0">
                <a:solidFill>
                  <a:srgbClr val="000000"/>
                </a:solidFill>
                <a:effectLst/>
                <a:latin typeface="Arial" panose="020B0604020202020204" pitchFamily="34" charset="0"/>
                <a:ea typeface="Times New Roman" panose="02020603050405020304" pitchFamily="18" charset="0"/>
              </a:rPr>
              <a:t>conduct a comprehensive compliance review of the Grant Recipient’s records to ensure that these requirements are met including:</a:t>
            </a:r>
            <a:endParaRPr lang="en-US" sz="1000" dirty="0">
              <a:effectLst/>
              <a:latin typeface="Times New Roman" panose="02020603050405020304" pitchFamily="18" charset="0"/>
              <a:ea typeface="Times New Roman" panose="02020603050405020304" pitchFamily="18" charset="0"/>
            </a:endParaRPr>
          </a:p>
          <a:p>
            <a:pPr marL="0" marR="0" algn="just" eaLnBrk="0" fontAlgn="base" hangingPunct="0">
              <a:spcBef>
                <a:spcPts val="0"/>
              </a:spcBef>
              <a:spcAft>
                <a:spcPts val="0"/>
              </a:spcAft>
            </a:pPr>
            <a:r>
              <a:rPr lang="en-US" sz="1000" b="1" kern="1200" dirty="0">
                <a:solidFill>
                  <a:srgbClr val="000000"/>
                </a:solidFill>
                <a:effectLst/>
                <a:latin typeface="Arial" panose="020B0604020202020204" pitchFamily="34" charset="0"/>
                <a:ea typeface="Times New Roman" panose="02020603050405020304" pitchFamily="18" charset="0"/>
              </a:rPr>
              <a:t>GR Performance- </a:t>
            </a:r>
            <a:r>
              <a:rPr lang="en-US" sz="1000" kern="1200" dirty="0">
                <a:solidFill>
                  <a:srgbClr val="000000"/>
                </a:solidFill>
                <a:effectLst/>
                <a:latin typeface="Arial" panose="020B0604020202020204" pitchFamily="34" charset="0"/>
                <a:ea typeface="Times New Roman" panose="02020603050405020304" pitchFamily="18" charset="0"/>
              </a:rPr>
              <a:t>review the activities completed and ensure that the bene’s identified in PS are being served</a:t>
            </a:r>
            <a:r>
              <a:rPr lang="en-US" sz="1000" b="1" kern="1200" dirty="0">
                <a:solidFill>
                  <a:srgbClr val="000000"/>
                </a:solidFill>
                <a:effectLst/>
                <a:latin typeface="Arial" panose="020B0604020202020204" pitchFamily="34" charset="0"/>
                <a:ea typeface="Times New Roman" panose="02020603050405020304" pitchFamily="18" charset="0"/>
              </a:rPr>
              <a:t>.</a:t>
            </a:r>
          </a:p>
          <a:p>
            <a:pPr marL="0" marR="0" algn="just" eaLnBrk="0" fontAlgn="base" hangingPunct="0">
              <a:spcBef>
                <a:spcPts val="0"/>
              </a:spcBef>
              <a:spcAft>
                <a:spcPts val="0"/>
              </a:spcAft>
            </a:pPr>
            <a:r>
              <a:rPr lang="en-US" sz="1000" b="1" kern="1200" dirty="0">
                <a:solidFill>
                  <a:srgbClr val="000000"/>
                </a:solidFill>
                <a:effectLst/>
                <a:latin typeface="Arial" panose="020B0604020202020204" pitchFamily="34" charset="0"/>
                <a:ea typeface="Times New Roman" panose="02020603050405020304" pitchFamily="18" charset="0"/>
              </a:rPr>
              <a:t>Review records </a:t>
            </a:r>
            <a:r>
              <a:rPr lang="en-US" sz="1000" kern="1200" dirty="0">
                <a:solidFill>
                  <a:srgbClr val="000000"/>
                </a:solidFill>
                <a:effectLst/>
                <a:latin typeface="Arial" panose="020B0604020202020204" pitchFamily="34" charset="0"/>
                <a:ea typeface="Times New Roman" panose="02020603050405020304" pitchFamily="18" charset="0"/>
              </a:rPr>
              <a:t>including procurement of all vendors/service providers, review executed contracts, ensure compliance with labor laws/regulations, review civil rights, review all financial records and </a:t>
            </a:r>
            <a:r>
              <a:rPr lang="en-US" sz="1000" i="1" kern="1200" dirty="0">
                <a:solidFill>
                  <a:srgbClr val="000000"/>
                </a:solidFill>
                <a:effectLst/>
                <a:latin typeface="Arial" panose="020B0604020202020204" pitchFamily="34" charset="0"/>
                <a:ea typeface="Times New Roman" panose="02020603050405020304" pitchFamily="18" charset="0"/>
              </a:rPr>
              <a:t>any other project related activity regardless of funding</a:t>
            </a:r>
            <a:r>
              <a:rPr lang="en-US" sz="1000" kern="1200" dirty="0">
                <a:solidFill>
                  <a:srgbClr val="000000"/>
                </a:solidFill>
                <a:effectLst/>
                <a:latin typeface="Arial" panose="020B0604020202020204" pitchFamily="34" charset="0"/>
                <a:ea typeface="Times New Roman" panose="02020603050405020304" pitchFamily="18" charset="0"/>
              </a:rPr>
              <a:t>.    </a:t>
            </a:r>
            <a:r>
              <a:rPr lang="en-US" sz="1000" b="1" kern="1200" dirty="0">
                <a:solidFill>
                  <a:srgbClr val="000000"/>
                </a:solidFill>
                <a:effectLst/>
                <a:latin typeface="Arial" panose="020B0604020202020204" pitchFamily="34" charset="0"/>
                <a:ea typeface="Times New Roman" panose="02020603050405020304" pitchFamily="18" charset="0"/>
              </a:rPr>
              <a:t>Ensure that the city</a:t>
            </a:r>
            <a:r>
              <a:rPr lang="en-US" sz="1000" kern="1200" dirty="0">
                <a:solidFill>
                  <a:srgbClr val="000000"/>
                </a:solidFill>
                <a:effectLst/>
                <a:latin typeface="Arial" panose="020B0604020202020204" pitchFamily="34" charset="0"/>
                <a:ea typeface="Times New Roman" panose="02020603050405020304" pitchFamily="18" charset="0"/>
              </a:rPr>
              <a:t>/county has sufficient policies and procedures to ensure adequate controls in place to protection against </a:t>
            </a:r>
            <a:r>
              <a:rPr lang="en-US" sz="1000" b="1" kern="1200" dirty="0">
                <a:solidFill>
                  <a:srgbClr val="000000"/>
                </a:solidFill>
                <a:effectLst/>
                <a:latin typeface="Arial" panose="020B0604020202020204" pitchFamily="34" charset="0"/>
                <a:ea typeface="Times New Roman" panose="02020603050405020304" pitchFamily="18" charset="0"/>
              </a:rPr>
              <a:t>fraud and misuse of funds. </a:t>
            </a:r>
            <a:r>
              <a:rPr lang="en-US" sz="1000" dirty="0">
                <a:solidFill>
                  <a:srgbClr val="FF0000"/>
                </a:solidFill>
              </a:rPr>
              <a:t> If potential fraud is identified, of course, we would escalate to the proper authorities- likely to HUD’s Office of Inspector General. </a:t>
            </a:r>
            <a:endParaRPr lang="en-US" sz="1000" dirty="0">
              <a:effectLst/>
              <a:latin typeface="Times New Roman" panose="02020603050405020304" pitchFamily="18" charset="0"/>
              <a:ea typeface="Times New Roman" panose="02020603050405020304" pitchFamily="18" charset="0"/>
            </a:endParaRPr>
          </a:p>
          <a:p>
            <a:pPr marL="457200" marR="0" algn="just" eaLnBrk="0" fontAlgn="base" hangingPunct="0">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p>
            <a:pPr marL="0" marR="0" algn="just" eaLnBrk="0" fontAlgn="base" hangingPunct="0">
              <a:spcBef>
                <a:spcPts val="0"/>
              </a:spcBef>
              <a:spcAft>
                <a:spcPts val="0"/>
              </a:spcAft>
            </a:pPr>
            <a:r>
              <a:rPr lang="en-US" sz="1000" b="1" kern="1200" dirty="0">
                <a:solidFill>
                  <a:srgbClr val="000000"/>
                </a:solidFill>
                <a:effectLst/>
                <a:latin typeface="Arial" panose="020B0604020202020204" pitchFamily="34" charset="0"/>
                <a:ea typeface="Times New Roman" panose="02020603050405020304" pitchFamily="18" charset="0"/>
              </a:rPr>
              <a:t>Our process seeks to answer many questions such as: Does the city/county have adequate controls in place to ensure – grant or community- funds are not misappropriated. Does there appear to be any conflict of interest? appropriate use of funds? Conduct a comprehensive review of funds identified in the </a:t>
            </a:r>
            <a:r>
              <a:rPr lang="en-US" sz="1000" b="1" u="sng" kern="1200" dirty="0">
                <a:solidFill>
                  <a:srgbClr val="000000"/>
                </a:solidFill>
                <a:effectLst/>
                <a:latin typeface="Arial" panose="020B0604020202020204" pitchFamily="34" charset="0"/>
                <a:ea typeface="Times New Roman" panose="02020603050405020304" pitchFamily="18" charset="0"/>
              </a:rPr>
              <a:t>budget and </a:t>
            </a:r>
            <a:r>
              <a:rPr lang="en-US" sz="1000" b="1" u="sng" kern="1200" dirty="0">
                <a:solidFill>
                  <a:srgbClr val="FF0000"/>
                </a:solidFill>
                <a:effectLst/>
                <a:latin typeface="Arial" panose="020B0604020202020204" pitchFamily="34" charset="0"/>
                <a:ea typeface="Times New Roman" panose="02020603050405020304" pitchFamily="18" charset="0"/>
              </a:rPr>
              <a:t>related costs </a:t>
            </a:r>
            <a:r>
              <a:rPr lang="en-US" sz="1000" b="1" kern="1200" dirty="0">
                <a:solidFill>
                  <a:srgbClr val="000000"/>
                </a:solidFill>
                <a:effectLst/>
                <a:latin typeface="Arial" panose="020B0604020202020204" pitchFamily="34" charset="0"/>
                <a:ea typeface="Times New Roman" panose="02020603050405020304" pitchFamily="18" charset="0"/>
              </a:rPr>
              <a:t>have been expended accordingly</a:t>
            </a:r>
            <a:r>
              <a:rPr lang="en-US" sz="1000" kern="1200" dirty="0">
                <a:solidFill>
                  <a:srgbClr val="000000"/>
                </a:solidFill>
                <a:effectLst/>
                <a:latin typeface="Arial" panose="020B0604020202020204" pitchFamily="34" charset="0"/>
                <a:ea typeface="Times New Roman" panose="02020603050405020304" pitchFamily="18" charset="0"/>
              </a:rPr>
              <a:t>. 	</a:t>
            </a:r>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0A1B886-8946-4D9C-BABD-17B13655BA5E}" type="slidenum">
              <a:rPr lang="en-US" smtClean="0"/>
              <a:t>2</a:t>
            </a:fld>
            <a:endParaRPr lang="en-US"/>
          </a:p>
        </p:txBody>
      </p:sp>
    </p:spTree>
    <p:extLst>
      <p:ext uri="{BB962C8B-B14F-4D97-AF65-F5344CB8AC3E}">
        <p14:creationId xmlns:p14="http://schemas.microsoft.com/office/powerpoint/2010/main" val="1184528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baseline="0" dirty="0">
                <a:latin typeface="Arial" panose="020B0604020202020204" pitchFamily="34" charset="0"/>
                <a:cs typeface="Arial" panose="020B0604020202020204" pitchFamily="34" charset="0"/>
              </a:rPr>
              <a:t>Provide technical assistance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b="1" baseline="0" dirty="0">
                <a:latin typeface="Arial" panose="020B0604020202020204" pitchFamily="34" charset="0"/>
                <a:cs typeface="Arial" panose="020B0604020202020204" pitchFamily="34" charset="0"/>
              </a:rPr>
              <a:t>Training Opportunities </a:t>
            </a:r>
            <a:r>
              <a:rPr lang="en-US" sz="1000" baseline="0" dirty="0">
                <a:latin typeface="Arial" panose="020B0604020202020204" pitchFamily="34" charset="0"/>
                <a:cs typeface="Arial" panose="020B0604020202020204" pitchFamily="34" charset="0"/>
              </a:rPr>
              <a:t>  - TDA staff , consultants or grant recipients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b="1" baseline="0" dirty="0">
                <a:latin typeface="Arial" panose="020B0604020202020204" pitchFamily="34" charset="0"/>
                <a:cs typeface="Arial" panose="020B0604020202020204" pitchFamily="34" charset="0"/>
              </a:rPr>
              <a:t>Reveal a need for additional technical assistance or further guidance </a:t>
            </a:r>
            <a:r>
              <a:rPr lang="en-US" sz="1000" baseline="0" dirty="0">
                <a:latin typeface="Arial" panose="020B0604020202020204" pitchFamily="34" charset="0"/>
                <a:cs typeface="Arial" panose="020B0604020202020204" pitchFamily="34" charset="0"/>
              </a:rPr>
              <a:t>so that a community does not have a finding or ineligible costs in the future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aseline="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baseline="0" dirty="0">
                <a:latin typeface="Arial" panose="020B0604020202020204" pitchFamily="34" charset="0"/>
                <a:cs typeface="Arial" panose="020B0604020202020204" pitchFamily="34" charset="0"/>
              </a:rPr>
              <a:t>If  failure to comply with local law, regulations, or program policy is identified, the city/county will be issued a “Finding”  which requires submission of a CAP- more on that later….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baseline="0" dirty="0">
                <a:latin typeface="Arial" panose="020B0604020202020204" pitchFamily="34" charset="0"/>
                <a:cs typeface="Arial" panose="020B0604020202020204" pitchFamily="34" charset="0"/>
              </a:rPr>
              <a:t>Note: corrective action might be to submit additional records that verify compliance.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aseline="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aseline="0" dirty="0">
              <a:solidFill>
                <a:srgbClr val="FF0000"/>
              </a:solidFill>
              <a:latin typeface="Arial" panose="020B0604020202020204" pitchFamily="34" charset="0"/>
              <a:cs typeface="Arial" panose="020B0604020202020204" pitchFamily="34" charset="0"/>
            </a:endParaRPr>
          </a:p>
          <a:p>
            <a:pPr marL="0" indent="0">
              <a:lnSpc>
                <a:spcPct val="100000"/>
              </a:lnSpc>
              <a:buFont typeface="Arial" panose="020B0604020202020204" pitchFamily="34" charset="0"/>
              <a:buNone/>
            </a:pPr>
            <a:r>
              <a:rPr lang="en-US" sz="1000" dirty="0">
                <a:solidFill>
                  <a:srgbClr val="FF0000"/>
                </a:solidFill>
                <a:highlight>
                  <a:srgbClr val="FFFF00"/>
                </a:highlight>
                <a:latin typeface="Arial" panose="020B0604020202020204" pitchFamily="34" charset="0"/>
                <a:cs typeface="Arial" panose="020B0604020202020204" pitchFamily="34" charset="0"/>
              </a:rPr>
              <a:t>Compliance</a:t>
            </a:r>
            <a:r>
              <a:rPr lang="en-US" sz="1000" baseline="0" dirty="0">
                <a:solidFill>
                  <a:srgbClr val="FF0000"/>
                </a:solidFill>
                <a:highlight>
                  <a:srgbClr val="FFFF00"/>
                </a:highlight>
                <a:latin typeface="Arial" panose="020B0604020202020204" pitchFamily="34" charset="0"/>
                <a:cs typeface="Arial" panose="020B0604020202020204" pitchFamily="34" charset="0"/>
              </a:rPr>
              <a:t> staff </a:t>
            </a:r>
            <a:r>
              <a:rPr lang="en-US" sz="1000" dirty="0">
                <a:solidFill>
                  <a:srgbClr val="FF0000"/>
                </a:solidFill>
                <a:highlight>
                  <a:srgbClr val="FFFF00"/>
                </a:highlight>
                <a:latin typeface="Arial" panose="020B0604020202020204" pitchFamily="34" charset="0"/>
                <a:cs typeface="Arial" panose="020B0604020202020204" pitchFamily="34" charset="0"/>
              </a:rPr>
              <a:t>provide: </a:t>
            </a:r>
            <a:r>
              <a:rPr lang="en-US" sz="1000" b="1" dirty="0">
                <a:solidFill>
                  <a:srgbClr val="FF0000"/>
                </a:solidFill>
                <a:highlight>
                  <a:srgbClr val="FFFF00"/>
                </a:highlight>
                <a:latin typeface="Arial" panose="020B0604020202020204" pitchFamily="34" charset="0"/>
                <a:cs typeface="Arial" panose="020B0604020202020204" pitchFamily="34" charset="0"/>
              </a:rPr>
              <a:t>program oversight -</a:t>
            </a:r>
            <a:r>
              <a:rPr lang="en-US" sz="1000" b="1" baseline="0" dirty="0">
                <a:solidFill>
                  <a:srgbClr val="FF0000"/>
                </a:solidFill>
                <a:highlight>
                  <a:srgbClr val="FFFF00"/>
                </a:highlight>
                <a:latin typeface="Arial" panose="020B0604020202020204" pitchFamily="34" charset="0"/>
                <a:cs typeface="Arial" panose="020B0604020202020204" pitchFamily="34" charset="0"/>
              </a:rPr>
              <a:t> internal and external</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mn-lt"/>
            </a:endParaRPr>
          </a:p>
        </p:txBody>
      </p:sp>
      <p:sp>
        <p:nvSpPr>
          <p:cNvPr id="4" name="Slide Number Placeholder 3"/>
          <p:cNvSpPr>
            <a:spLocks noGrp="1"/>
          </p:cNvSpPr>
          <p:nvPr>
            <p:ph type="sldNum" sz="quarter" idx="10"/>
          </p:nvPr>
        </p:nvSpPr>
        <p:spPr/>
        <p:txBody>
          <a:bodyPr/>
          <a:lstStyle/>
          <a:p>
            <a:fld id="{90A1B886-8946-4D9C-BABD-17B13655BA5E}" type="slidenum">
              <a:rPr lang="en-US" smtClean="0"/>
              <a:t>3</a:t>
            </a:fld>
            <a:endParaRPr lang="en-US"/>
          </a:p>
        </p:txBody>
      </p:sp>
    </p:spTree>
    <p:extLst>
      <p:ext uri="{BB962C8B-B14F-4D97-AF65-F5344CB8AC3E}">
        <p14:creationId xmlns:p14="http://schemas.microsoft.com/office/powerpoint/2010/main" val="2761221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 Monitoring Review will generally be conducted when at least seventy-five percent of the CDBG funds are drawn, and the construction or project activities are substantially completed or if the closeout process has begun in TDAGO</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three methods of monitoring reviews that TDA utilizes are </a:t>
            </a:r>
            <a:r>
              <a:rPr lang="en-US" sz="1000" b="1" i="1"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self-monitoring, desk review, and on-site review</a:t>
            </a:r>
            <a:r>
              <a:rPr lang="en-US" sz="10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 order to determine the method of review, </a:t>
            </a:r>
            <a:r>
              <a:rPr lang="en-US" sz="1000" i="1"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TDA uses a risk assessment tool to objectively evaluate the programmatic compliance risk of CDBG-funded projects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Each type of </a:t>
            </a:r>
            <a:r>
              <a:rPr lang="en-US" sz="1000" b="1"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includes an examination of the Grant Recipient’s project records to assess compliance. </a:t>
            </a:r>
            <a:endParaRPr lang="en-US" sz="1000" b="1" i="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b="0" i="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However, non-standard checklist or categories may also be included in a review if the project includes special types of projects, such as housing rehab.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aseline="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baseline="0" dirty="0">
                <a:effectLst/>
                <a:latin typeface="Arial" panose="020B0604020202020204" pitchFamily="34" charset="0"/>
                <a:ea typeface="Times New Roman" panose="02020603050405020304" pitchFamily="18" charset="0"/>
                <a:cs typeface="Arial" panose="020B0604020202020204" pitchFamily="34" charset="0"/>
              </a:rPr>
              <a:t>Each type of monitoring review will require specific responses or documentation. </a:t>
            </a:r>
          </a:p>
          <a:p>
            <a:pPr marL="0" marR="0" algn="just">
              <a:lnSpc>
                <a:spcPct val="100000"/>
              </a:lnSpc>
              <a:spcBef>
                <a:spcPts val="0"/>
              </a:spcBef>
              <a:spcAft>
                <a:spcPts val="0"/>
              </a:spcAft>
            </a:pPr>
            <a:endParaRPr lang="en-US" sz="1000" baseline="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00000"/>
              </a:lnSpc>
              <a:spcBef>
                <a:spcPts val="0"/>
              </a:spcBef>
              <a:spcAft>
                <a:spcPts val="0"/>
              </a:spcAft>
            </a:pPr>
            <a:r>
              <a:rPr lang="en-US" sz="1000" b="1" i="1" baseline="0" dirty="0">
                <a:solidFill>
                  <a:schemeClr val="tx1"/>
                </a:solidFill>
                <a:effectLst/>
                <a:latin typeface="Arial" panose="020B0604020202020204" pitchFamily="34" charset="0"/>
                <a:cs typeface="Arial" panose="020B0604020202020204" pitchFamily="34" charset="0"/>
              </a:rPr>
              <a:t>Regardless of the monitoring type, all projects require comprehensive review of financial management records. </a:t>
            </a:r>
            <a:r>
              <a:rPr lang="en-US" sz="1000" b="1" i="1" u="sng" baseline="0" dirty="0">
                <a:solidFill>
                  <a:schemeClr val="tx1"/>
                </a:solidFill>
                <a:effectLst/>
                <a:latin typeface="Arial" panose="020B0604020202020204" pitchFamily="34" charset="0"/>
                <a:cs typeface="Arial" panose="020B0604020202020204" pitchFamily="34" charset="0"/>
              </a:rPr>
              <a:t>This includes both grant and local funds injected </a:t>
            </a:r>
          </a:p>
          <a:p>
            <a:pPr marL="0" marR="0" algn="just">
              <a:lnSpc>
                <a:spcPct val="100000"/>
              </a:lnSpc>
              <a:spcBef>
                <a:spcPts val="0"/>
              </a:spcBef>
              <a:spcAft>
                <a:spcPts val="0"/>
              </a:spcAft>
            </a:pPr>
            <a:endParaRPr lang="en-US" sz="1000" baseline="0" dirty="0">
              <a:solidFill>
                <a:schemeClr val="tx1"/>
              </a:solidFill>
              <a:effectLst/>
              <a:latin typeface="Arial" panose="020B0604020202020204" pitchFamily="34" charset="0"/>
              <a:cs typeface="Arial" panose="020B0604020202020204" pitchFamily="34" charset="0"/>
            </a:endParaRPr>
          </a:p>
          <a:p>
            <a:pPr marL="0" marR="0" algn="just">
              <a:lnSpc>
                <a:spcPct val="100000"/>
              </a:lnSpc>
              <a:spcBef>
                <a:spcPts val="0"/>
              </a:spcBef>
              <a:spcAft>
                <a:spcPts val="0"/>
              </a:spcAft>
            </a:pPr>
            <a:endParaRPr lang="en-US" sz="1100" dirty="0">
              <a:solidFill>
                <a:schemeClr val="tx1"/>
              </a:solidFill>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4</a:t>
            </a:fld>
            <a:endParaRPr lang="en-US"/>
          </a:p>
        </p:txBody>
      </p:sp>
    </p:spTree>
    <p:extLst>
      <p:ext uri="{BB962C8B-B14F-4D97-AF65-F5344CB8AC3E}">
        <p14:creationId xmlns:p14="http://schemas.microsoft.com/office/powerpoint/2010/main" val="487298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cs typeface="Arial" panose="020B0604020202020204" pitchFamily="34" charset="0"/>
              </a:rPr>
              <a:t>A CDBG agreement rated as low risk generally qualifies for a Self-Monitoring review; however, at least 10% of low-risk agreements will be randomly selected for a desk review.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cs typeface="Arial" panose="020B0604020202020204" pitchFamily="34" charset="0"/>
              </a:rPr>
              <a:t>The Monitoring Review will be initiated by TDA staff in TDA-GO.  The Compliance Monitor will select the areas for review and type/method of review, as indicated on the Monitoring Documentation Request form and an automated email notice will be delivered to certified administrators (Project Director and Consultant roles) assigned to the grant document at least two weeks prior to the date requested documents are due.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cs typeface="Arial" panose="020B0604020202020204" pitchFamily="34" charset="0"/>
              </a:rPr>
              <a:t>Please be sure to </a:t>
            </a:r>
            <a:r>
              <a:rPr lang="en-US" sz="1000" b="1" i="1" dirty="0">
                <a:effectLst/>
                <a:latin typeface="Arial" panose="020B0604020202020204" pitchFamily="34" charset="0"/>
                <a:ea typeface="Times New Roman" panose="02020603050405020304" pitchFamily="18" charset="0"/>
                <a:cs typeface="Arial" panose="020B0604020202020204" pitchFamily="34" charset="0"/>
              </a:rPr>
              <a:t>upload all financial management records </a:t>
            </a:r>
            <a:r>
              <a:rPr lang="en-US" sz="1000" dirty="0">
                <a:effectLst/>
                <a:latin typeface="Arial" panose="020B0604020202020204" pitchFamily="34" charset="0"/>
                <a:ea typeface="Times New Roman" panose="02020603050405020304" pitchFamily="18" charset="0"/>
                <a:cs typeface="Arial" panose="020B0604020202020204" pitchFamily="34" charset="0"/>
              </a:rPr>
              <a:t>and </a:t>
            </a:r>
            <a:r>
              <a:rPr lang="en-US" sz="1000" b="1" i="1" dirty="0">
                <a:effectLst/>
                <a:latin typeface="Arial" panose="020B0604020202020204" pitchFamily="34" charset="0"/>
                <a:ea typeface="Times New Roman" panose="02020603050405020304" pitchFamily="18" charset="0"/>
                <a:cs typeface="Arial" panose="020B0604020202020204" pitchFamily="34" charset="0"/>
              </a:rPr>
              <a:t>complete the appropriate self-monitoring checklists. </a:t>
            </a:r>
            <a:r>
              <a:rPr lang="en-US" sz="1000" b="1" i="1" dirty="0">
                <a:latin typeface="Arial" panose="020B0604020202020204" pitchFamily="34" charset="0"/>
                <a:cs typeface="Arial" panose="020B0604020202020204" pitchFamily="34" charset="0"/>
              </a:rPr>
              <a:t>All</a:t>
            </a:r>
            <a:r>
              <a:rPr lang="en-US" sz="1000" b="1" i="1" baseline="0" dirty="0">
                <a:latin typeface="Arial" panose="020B0604020202020204" pitchFamily="34" charset="0"/>
                <a:cs typeface="Arial" panose="020B0604020202020204" pitchFamily="34" charset="0"/>
              </a:rPr>
              <a:t> </a:t>
            </a:r>
            <a:r>
              <a:rPr lang="en-US" sz="1000" b="1" i="1" u="sng" dirty="0">
                <a:latin typeface="Arial" panose="020B0604020202020204" pitchFamily="34" charset="0"/>
                <a:cs typeface="Arial" panose="020B0604020202020204" pitchFamily="34" charset="0"/>
              </a:rPr>
              <a:t>Financial</a:t>
            </a:r>
            <a:r>
              <a:rPr lang="en-US" sz="1000" b="1" i="1" u="sng" baseline="0" dirty="0">
                <a:latin typeface="Arial" panose="020B0604020202020204" pitchFamily="34" charset="0"/>
                <a:cs typeface="Arial" panose="020B0604020202020204" pitchFamily="34" charset="0"/>
              </a:rPr>
              <a:t> Management Records </a:t>
            </a:r>
            <a:r>
              <a:rPr lang="en-US" sz="1000" b="1" i="1" baseline="0" dirty="0">
                <a:latin typeface="Arial" panose="020B0604020202020204" pitchFamily="34" charset="0"/>
                <a:cs typeface="Arial" panose="020B0604020202020204" pitchFamily="34" charset="0"/>
              </a:rPr>
              <a:t>must be submitted and include:</a:t>
            </a:r>
            <a:endParaRPr lang="en-US" sz="1000" baseline="0" dirty="0">
              <a:latin typeface="Arial" panose="020B0604020202020204" pitchFamily="34" charset="0"/>
              <a:cs typeface="Arial" panose="020B0604020202020204" pitchFamily="34" charset="0"/>
            </a:endParaRPr>
          </a:p>
          <a:p>
            <a:pPr algn="l">
              <a:lnSpc>
                <a:spcPct val="100000"/>
              </a:lnSpc>
            </a:pPr>
            <a:r>
              <a:rPr lang="en-US" sz="1000" baseline="0" dirty="0">
                <a:latin typeface="Arial" panose="020B0604020202020204" pitchFamily="34" charset="0"/>
                <a:cs typeface="Arial" panose="020B0604020202020204" pitchFamily="34" charset="0"/>
              </a:rPr>
              <a:t>Copies of draw requests</a:t>
            </a:r>
          </a:p>
          <a:p>
            <a:pPr algn="l">
              <a:lnSpc>
                <a:spcPct val="100000"/>
              </a:lnSpc>
            </a:pPr>
            <a:r>
              <a:rPr lang="en-US" sz="1000" baseline="0" dirty="0">
                <a:latin typeface="Arial" panose="020B0604020202020204" pitchFamily="34" charset="0"/>
                <a:cs typeface="Arial" panose="020B0604020202020204" pitchFamily="34" charset="0"/>
              </a:rPr>
              <a:t>Bank records verifying grant-related and match related transactions</a:t>
            </a:r>
          </a:p>
          <a:p>
            <a:pPr algn="l">
              <a:lnSpc>
                <a:spcPct val="100000"/>
              </a:lnSpc>
            </a:pPr>
            <a:r>
              <a:rPr lang="en-US" sz="1000" baseline="0" dirty="0">
                <a:latin typeface="Arial" panose="020B0604020202020204" pitchFamily="34" charset="0"/>
                <a:cs typeface="Arial" panose="020B0604020202020204" pitchFamily="34" charset="0"/>
              </a:rPr>
              <a:t>Financial Interest Reports</a:t>
            </a:r>
          </a:p>
          <a:p>
            <a:pPr algn="l">
              <a:lnSpc>
                <a:spcPct val="100000"/>
              </a:lnSpc>
            </a:pPr>
            <a:r>
              <a:rPr lang="en-US" sz="1000" baseline="0" dirty="0">
                <a:latin typeface="Arial" panose="020B0604020202020204" pitchFamily="34" charset="0"/>
                <a:cs typeface="Arial" panose="020B0604020202020204" pitchFamily="34" charset="0"/>
              </a:rPr>
              <a:t>Copy of the ledger used for tracking project fund receipts and disbursements  </a:t>
            </a:r>
          </a:p>
          <a:p>
            <a:pPr algn="l">
              <a:lnSpc>
                <a:spcPct val="100000"/>
              </a:lnSpc>
            </a:pPr>
            <a:r>
              <a:rPr lang="en-US" sz="1000" baseline="0" dirty="0">
                <a:latin typeface="Arial" panose="020B0604020202020204" pitchFamily="34" charset="0"/>
                <a:cs typeface="Arial" panose="020B0604020202020204" pitchFamily="34" charset="0"/>
              </a:rPr>
              <a:t>Most recent audit</a:t>
            </a:r>
            <a:endParaRPr lang="en-US" sz="1000" i="1" baseline="0" dirty="0">
              <a:latin typeface="Arial" panose="020B0604020202020204" pitchFamily="34" charset="0"/>
              <a:cs typeface="Arial" panose="020B0604020202020204" pitchFamily="34" charset="0"/>
            </a:endParaRPr>
          </a:p>
          <a:p>
            <a:pPr algn="l">
              <a:lnSpc>
                <a:spcPct val="100000"/>
              </a:lnSpc>
            </a:pPr>
            <a:r>
              <a:rPr lang="en-US" sz="1000" baseline="0" dirty="0">
                <a:latin typeface="Arial" panose="020B0604020202020204" pitchFamily="34" charset="0"/>
                <a:cs typeface="Arial" panose="020B0604020202020204" pitchFamily="34" charset="0"/>
              </a:rPr>
              <a:t>Fidelity Bond, if any</a:t>
            </a:r>
          </a:p>
          <a:p>
            <a:pPr algn="l">
              <a:lnSpc>
                <a:spcPct val="100000"/>
              </a:lnSpc>
            </a:pPr>
            <a:endParaRPr lang="en-US" sz="1000" b="0" baseline="0" dirty="0">
              <a:latin typeface="Arial" panose="020B0604020202020204" pitchFamily="34" charset="0"/>
              <a:cs typeface="Arial" panose="020B0604020202020204" pitchFamily="34" charset="0"/>
            </a:endParaRPr>
          </a:p>
          <a:p>
            <a:pPr algn="l">
              <a:lnSpc>
                <a:spcPct val="100000"/>
              </a:lnSpc>
            </a:pPr>
            <a:r>
              <a:rPr lang="en-US" sz="1000" b="1" baseline="0" dirty="0">
                <a:latin typeface="Arial" panose="020B0604020202020204" pitchFamily="34" charset="0"/>
                <a:cs typeface="Arial" panose="020B0604020202020204" pitchFamily="34" charset="0"/>
              </a:rPr>
              <a:t>Send a ledger with your financials. </a:t>
            </a:r>
            <a:r>
              <a:rPr lang="en-US" sz="1000" b="1" u="sng" baseline="0" dirty="0">
                <a:latin typeface="Arial" panose="020B0604020202020204" pitchFamily="34" charset="0"/>
                <a:cs typeface="Arial" panose="020B0604020202020204" pitchFamily="34" charset="0"/>
              </a:rPr>
              <a:t>As well as a set of organized and legible documents!!!</a:t>
            </a:r>
          </a:p>
          <a:p>
            <a:pPr algn="l">
              <a:lnSpc>
                <a:spcPct val="100000"/>
              </a:lnSpc>
            </a:pPr>
            <a:r>
              <a:rPr lang="en-US" sz="1000" b="0" baseline="0" dirty="0">
                <a:latin typeface="Arial" panose="020B0604020202020204" pitchFamily="34" charset="0"/>
                <a:cs typeface="Arial" panose="020B0604020202020204" pitchFamily="34" charset="0"/>
              </a:rPr>
              <a:t>Consider putting the deposit slip and copies of cleared checks behind each correlating payment request. </a:t>
            </a:r>
          </a:p>
          <a:p>
            <a:pPr algn="l">
              <a:lnSpc>
                <a:spcPct val="100000"/>
              </a:lnSpc>
            </a:pPr>
            <a:r>
              <a:rPr lang="en-US" sz="1000" baseline="0" dirty="0">
                <a:latin typeface="Arial" panose="020B0604020202020204" pitchFamily="34" charset="0"/>
                <a:cs typeface="Arial" panose="020B0604020202020204" pitchFamily="34" charset="0"/>
              </a:rPr>
              <a:t>If part of invoices is both grant and match- indicate on invoice and ledger. </a:t>
            </a:r>
          </a:p>
          <a:p>
            <a:pPr algn="l">
              <a:lnSpc>
                <a:spcPct val="100000"/>
              </a:lnSpc>
            </a:pPr>
            <a:endParaRPr lang="en-US" sz="1000" baseline="0" dirty="0">
              <a:latin typeface="Arial" panose="020B0604020202020204" pitchFamily="34" charset="0"/>
              <a:cs typeface="Arial" panose="020B0604020202020204" pitchFamily="34" charset="0"/>
            </a:endParaRPr>
          </a:p>
          <a:p>
            <a:pPr algn="l">
              <a:lnSpc>
                <a:spcPct val="100000"/>
              </a:lnSpc>
            </a:pPr>
            <a:r>
              <a:rPr lang="en-US" sz="1000" i="1" baseline="0" dirty="0">
                <a:latin typeface="Arial" panose="020B0604020202020204" pitchFamily="34" charset="0"/>
                <a:cs typeface="Arial" panose="020B0604020202020204" pitchFamily="34" charset="0"/>
              </a:rPr>
              <a:t>We must have a complete set of match or cost overruns prior to approving the closeouts.  </a:t>
            </a:r>
          </a:p>
          <a:p>
            <a:pPr algn="l">
              <a:lnSpc>
                <a:spcPct val="100000"/>
              </a:lnSpc>
            </a:pPr>
            <a:r>
              <a:rPr lang="en-US" sz="1000" i="1" baseline="0" dirty="0">
                <a:latin typeface="Arial" panose="020B0604020202020204" pitchFamily="34" charset="0"/>
                <a:cs typeface="Arial" panose="020B0604020202020204" pitchFamily="34" charset="0"/>
              </a:rPr>
              <a:t>HINT: If you have them, send them now instead of waiting for us to ask once the PCR is forwarded to compliance.</a:t>
            </a:r>
          </a:p>
          <a:p>
            <a:pPr algn="l">
              <a:lnSpc>
                <a:spcPct val="100000"/>
              </a:lnSpc>
            </a:pPr>
            <a:endParaRPr lang="en-US" sz="1000" i="1" baseline="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5</a:t>
            </a:fld>
            <a:endParaRPr lang="en-US"/>
          </a:p>
        </p:txBody>
      </p:sp>
    </p:spTree>
    <p:extLst>
      <p:ext uri="{BB962C8B-B14F-4D97-AF65-F5344CB8AC3E}">
        <p14:creationId xmlns:p14="http://schemas.microsoft.com/office/powerpoint/2010/main" val="1265468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If the GR conducted multiple Procurement processes, repeat the steps for each service provider. The same process would be followed for Labor Standards self-review if your project involved multiple Prime construction contractors.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You must answer all questions for each selected activity. Include clarification or further explanation if needed in the comments box.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INCLUDE ADDITIONAL INFORMATION AS REQUESTED. MONITORING REVIEW WILL BE RETURN FOR INSUFFICIENT INFORMATION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If the GR failed to follow TDA procedures or violated a federal law or regulation, the GR should </a:t>
            </a:r>
            <a:r>
              <a:rPr lang="en-US" sz="1000" b="1" i="1" dirty="0">
                <a:latin typeface="Arial" panose="020B0604020202020204" pitchFamily="34" charset="0"/>
                <a:cs typeface="Arial" panose="020B0604020202020204" pitchFamily="34" charset="0"/>
              </a:rPr>
              <a:t>self-report the violation and include an executed Corrective Action Plan. – more on CAP later in presentation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1" i="1"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When the applicable steps are completed, the checklist must be certified by the Authorized Official and CDBG certified administrator. The AO must change the status to “submit” the Monitoring Form.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 Again, all reviews regardless of the “method” requires submission of the financial records as specified in Chapter 13 of the CDBG Implementation Manual.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6</a:t>
            </a:fld>
            <a:endParaRPr lang="en-US"/>
          </a:p>
        </p:txBody>
      </p:sp>
    </p:spTree>
    <p:extLst>
      <p:ext uri="{BB962C8B-B14F-4D97-AF65-F5344CB8AC3E}">
        <p14:creationId xmlns:p14="http://schemas.microsoft.com/office/powerpoint/2010/main" val="2257442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For procurement, please be sure to repeat steps for </a:t>
            </a:r>
            <a:r>
              <a:rPr lang="en-US" sz="1000" b="1" dirty="0">
                <a:latin typeface="Arial" panose="020B0604020202020204" pitchFamily="34" charset="0"/>
                <a:cs typeface="Arial" panose="020B0604020202020204" pitchFamily="34" charset="0"/>
              </a:rPr>
              <a:t>all vendor contracts and check the appropriate method of procurement</a:t>
            </a:r>
            <a:r>
              <a:rPr lang="en-US" sz="1000" dirty="0">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click the form and type the vendor’s name and select the appropriate “type of procurement” (such as in this example- construction sealed bids) . The system will auto populate the forms to the completed.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the same process would be followed for Labor Standards self-review if your project involved multiple Prime construction contractors.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Some of the issues I've noticed this 1</a:t>
            </a:r>
            <a:r>
              <a:rPr lang="en-US" sz="1000" baseline="30000" dirty="0">
                <a:latin typeface="Arial" panose="020B0604020202020204" pitchFamily="34" charset="0"/>
                <a:cs typeface="Arial" panose="020B0604020202020204" pitchFamily="34" charset="0"/>
              </a:rPr>
              <a:t>st</a:t>
            </a:r>
            <a:r>
              <a:rPr lang="en-US" sz="1000" dirty="0">
                <a:latin typeface="Arial" panose="020B0604020202020204" pitchFamily="34" charset="0"/>
                <a:cs typeface="Arial" panose="020B0604020202020204" pitchFamily="34" charset="0"/>
              </a:rPr>
              <a:t> year is: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Labor page: if the LSO requested additional wage classifications and rates don’t answer Yes without including the “classifications and rates” in the clarification box.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If there was an addendum issued or change in BO date, include explanation, dates, date of additional publication notices, etc.</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add type of fair housing activity. If city council Proclaimed FH month – how was the public notified? where and when did the GR post or publish the public notice?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be sure that MSR’s are correctly identified. </a:t>
            </a:r>
            <a:r>
              <a:rPr lang="en-US" sz="1000" dirty="0" err="1">
                <a:latin typeface="Arial" panose="020B0604020202020204" pitchFamily="34" charset="0"/>
                <a:cs typeface="Arial" panose="020B0604020202020204" pitchFamily="34" charset="0"/>
              </a:rPr>
              <a:t>Ive</a:t>
            </a:r>
            <a:r>
              <a:rPr lang="en-US" sz="1000" dirty="0">
                <a:latin typeface="Arial" panose="020B0604020202020204" pitchFamily="34" charset="0"/>
                <a:cs typeface="Arial" panose="020B0604020202020204" pitchFamily="34" charset="0"/>
              </a:rPr>
              <a:t> seen several lately that indicted a competitive bid for construction contractors – they should have been marked “sealed bids”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Please READ question before indicating yes, no or NA  another words, “NO” is not always the wrong </a:t>
            </a:r>
            <a:r>
              <a:rPr lang="en-US" sz="1000" dirty="0" err="1">
                <a:latin typeface="Arial" panose="020B0604020202020204" pitchFamily="34" charset="0"/>
                <a:cs typeface="Arial" panose="020B0604020202020204" pitchFamily="34" charset="0"/>
              </a:rPr>
              <a:t>answer.For</a:t>
            </a:r>
            <a:r>
              <a:rPr lang="en-US" sz="1000" dirty="0">
                <a:latin typeface="Arial" panose="020B0604020202020204" pitchFamily="34" charset="0"/>
                <a:cs typeface="Arial" panose="020B0604020202020204" pitchFamily="34" charset="0"/>
              </a:rPr>
              <a:t> instance: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ERR question is: “Did the Grant Recipient commit HUD funds or non-HUD funds or undertake a choice-limiting action prior to the State’s environmental clearance?” The answer is hopefully NO not YES, as that would be a very serious violation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TDA staff cannot changed or correct any responses on these checklists – so please be careful so the forms don’t have to be returned for revisions.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When the applicable steps are completed, the Authorized Official must change the status of the Monitoring Form.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IF A FOLLOW-UP IS REQUESTED, ONCE REVISIONS AND ADDL DOCUMENTATION SUCH AS CAP OR RECORDS ARE UPLOADED, THE AO MUST “SUBMIT” THE DOCUMENTATION TO TDA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panose="020B0604020202020204" pitchFamily="34" charset="0"/>
                <a:cs typeface="Arial" panose="020B0604020202020204" pitchFamily="34" charset="0"/>
              </a:rPr>
              <a:t>No longer will compliance staff send separate emails or notices that a review was initiated in TDAGO. I highly encourage GR and Consultants to periodically check TDADO task for notices or follow-up requests.  </a:t>
            </a:r>
          </a:p>
        </p:txBody>
      </p:sp>
      <p:sp>
        <p:nvSpPr>
          <p:cNvPr id="4" name="Slide Number Placeholder 3"/>
          <p:cNvSpPr>
            <a:spLocks noGrp="1"/>
          </p:cNvSpPr>
          <p:nvPr>
            <p:ph type="sldNum" sz="quarter" idx="10"/>
          </p:nvPr>
        </p:nvSpPr>
        <p:spPr/>
        <p:txBody>
          <a:bodyPr/>
          <a:lstStyle/>
          <a:p>
            <a:fld id="{90A1B886-8946-4D9C-BABD-17B13655BA5E}" type="slidenum">
              <a:rPr lang="en-US" smtClean="0"/>
              <a:t>7</a:t>
            </a:fld>
            <a:endParaRPr lang="en-US"/>
          </a:p>
        </p:txBody>
      </p:sp>
    </p:spTree>
    <p:extLst>
      <p:ext uri="{BB962C8B-B14F-4D97-AF65-F5344CB8AC3E}">
        <p14:creationId xmlns:p14="http://schemas.microsoft.com/office/powerpoint/2010/main" val="3504140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rPr>
              <a:t>A </a:t>
            </a:r>
            <a:r>
              <a:rPr lang="en-US" sz="1000" b="1" dirty="0">
                <a:effectLst/>
                <a:latin typeface="Arial" panose="020B0604020202020204" pitchFamily="34" charset="0"/>
                <a:ea typeface="Times New Roman" panose="02020603050405020304" pitchFamily="18" charset="0"/>
              </a:rPr>
              <a:t>CDBG agreement rated as medium risk will receive a desk monitoring review</a:t>
            </a:r>
            <a:r>
              <a:rPr lang="en-US" sz="1000" b="0" dirty="0">
                <a:effectLst/>
                <a:latin typeface="Arial" panose="020B0604020202020204" pitchFamily="34" charset="0"/>
                <a:ea typeface="Times New Roman" panose="02020603050405020304" pitchFamily="18" charset="0"/>
              </a:rPr>
              <a:t>. T</a:t>
            </a:r>
            <a:r>
              <a:rPr lang="en-US" sz="1000" b="0" dirty="0">
                <a:latin typeface="Arial" panose="020B0604020202020204" pitchFamily="34" charset="0"/>
              </a:rPr>
              <a:t>ypically </a:t>
            </a:r>
            <a:r>
              <a:rPr lang="en-US" sz="1000" dirty="0">
                <a:latin typeface="Arial" panose="020B0604020202020204" pitchFamily="34" charset="0"/>
              </a:rPr>
              <a:t>conducted because it qualified:</a:t>
            </a:r>
          </a:p>
          <a:p>
            <a:pPr marL="171450" indent="-171450">
              <a:lnSpc>
                <a:spcPct val="100000"/>
              </a:lnSpc>
              <a:buFont typeface="Arial" panose="020B0604020202020204" pitchFamily="34" charset="0"/>
              <a:buChar char="•"/>
            </a:pPr>
            <a:r>
              <a:rPr lang="en-US" sz="1000" dirty="0">
                <a:latin typeface="Arial" panose="020B0604020202020204" pitchFamily="34" charset="0"/>
              </a:rPr>
              <a:t>medium risk according to the risk-based tool.</a:t>
            </a:r>
          </a:p>
          <a:p>
            <a:pPr marL="171450" indent="-171450">
              <a:lnSpc>
                <a:spcPct val="100000"/>
              </a:lnSpc>
              <a:buFont typeface="Arial" panose="020B0604020202020204" pitchFamily="34" charset="0"/>
              <a:buChar char="•"/>
            </a:pPr>
            <a:r>
              <a:rPr lang="en-US" sz="1000" dirty="0">
                <a:latin typeface="Arial" panose="020B0604020202020204" pitchFamily="34" charset="0"/>
              </a:rPr>
              <a:t>Or it may have been low risk but was selected as part of the 10% random tool. </a:t>
            </a:r>
          </a:p>
          <a:p>
            <a:pPr marL="171450" indent="-171450">
              <a:lnSpc>
                <a:spcPct val="100000"/>
              </a:lnSpc>
              <a:buFont typeface="Arial" panose="020B0604020202020204" pitchFamily="34" charset="0"/>
              <a:buChar char="•"/>
            </a:pPr>
            <a:r>
              <a:rPr lang="en-US" sz="1000" dirty="0">
                <a:latin typeface="Arial" panose="020B0604020202020204" pitchFamily="34" charset="0"/>
              </a:rPr>
              <a:t>Again,</a:t>
            </a:r>
            <a:r>
              <a:rPr lang="en-US" sz="1000" baseline="0" dirty="0">
                <a:latin typeface="Arial" panose="020B0604020202020204" pitchFamily="34" charset="0"/>
              </a:rPr>
              <a:t> on occasions we </a:t>
            </a:r>
            <a:r>
              <a:rPr lang="en-US" sz="1000" b="1" dirty="0">
                <a:latin typeface="Arial" panose="020B0604020202020204" pitchFamily="34" charset="0"/>
              </a:rPr>
              <a:t>may conduct an Interim reviews, due to the GR request, a Complaint received or Program staff request</a:t>
            </a:r>
            <a:r>
              <a:rPr lang="en-US" sz="1000" dirty="0">
                <a:latin typeface="Arial" panose="020B0604020202020204" pitchFamily="34" charset="0"/>
              </a:rPr>
              <a:t>.</a:t>
            </a:r>
            <a:endParaRPr lang="en-US" sz="1000" b="1" dirty="0">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1" dirty="0">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rPr>
              <a:t>When scheduling a desk-review, </a:t>
            </a:r>
            <a:r>
              <a:rPr lang="en-US" sz="1000" b="1" dirty="0">
                <a:effectLst/>
                <a:latin typeface="Arial" panose="020B0604020202020204" pitchFamily="34" charset="0"/>
                <a:ea typeface="Times New Roman" panose="02020603050405020304" pitchFamily="18" charset="0"/>
              </a:rPr>
              <a:t>TDA will notify the Grant Recipient at least two weeks prior as to what documentation will be required</a:t>
            </a:r>
            <a:r>
              <a:rPr lang="en-US" sz="1000" dirty="0">
                <a:effectLst/>
                <a:latin typeface="Arial" panose="020B0604020202020204" pitchFamily="34" charset="0"/>
                <a:ea typeface="Times New Roman" panose="02020603050405020304" pitchFamily="18" charset="0"/>
              </a:rPr>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rPr>
              <a:t>We realize that some of the documents such as civil rights may have already been sent to TDA however, </a:t>
            </a:r>
            <a:r>
              <a:rPr lang="en-US" sz="1000" b="1" dirty="0">
                <a:effectLst/>
                <a:latin typeface="Arial" panose="020B0604020202020204" pitchFamily="34" charset="0"/>
                <a:ea typeface="Times New Roman" panose="02020603050405020304" pitchFamily="18" charset="0"/>
              </a:rPr>
              <a:t>we are conducting a separate and independent review of the GR and internal (TDA) records to ensure compliance. Please be sure to upload a complete set of records.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rPr>
              <a:t>Also keep in mind that a desk-review may be conducted if TDA determines that a.</a:t>
            </a:r>
            <a:r>
              <a:rPr lang="en-US" sz="1000" b="1" dirty="0">
                <a:effectLst/>
                <a:latin typeface="Arial" panose="020B0604020202020204" pitchFamily="34" charset="0"/>
              </a:rPr>
              <a:t> desk-review is appropriate due to an alleged policy violation reported or management discretion</a:t>
            </a:r>
            <a:r>
              <a:rPr lang="en-US" sz="1000" dirty="0">
                <a:effectLst/>
                <a:latin typeface="Arial" panose="020B0604020202020204" pitchFamily="34"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ffectLst/>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rPr>
              <a:t>If a desk review requested, please be sure to upload a complete set of </a:t>
            </a:r>
            <a:r>
              <a:rPr lang="en-US" sz="1000" b="1" dirty="0">
                <a:effectLst/>
                <a:latin typeface="Arial" panose="020B0604020202020204" pitchFamily="34" charset="0"/>
                <a:ea typeface="Times New Roman" panose="02020603050405020304" pitchFamily="18" charset="0"/>
              </a:rPr>
              <a:t>organized</a:t>
            </a:r>
            <a:r>
              <a:rPr lang="en-US" sz="1000" dirty="0">
                <a:effectLst/>
                <a:latin typeface="Arial" panose="020B0604020202020204" pitchFamily="34" charset="0"/>
                <a:ea typeface="Times New Roman" panose="02020603050405020304" pitchFamily="18" charset="0"/>
              </a:rPr>
              <a:t> records.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rPr>
              <a:t>Please </a:t>
            </a:r>
            <a:r>
              <a:rPr lang="en-US" sz="1000" b="1" dirty="0">
                <a:effectLst/>
                <a:latin typeface="Arial" panose="020B0604020202020204" pitchFamily="34" charset="0"/>
                <a:ea typeface="Times New Roman" panose="02020603050405020304" pitchFamily="18" charset="0"/>
              </a:rPr>
              <a:t>separate and label or outline sections between records to ensure that the uploaded files are complete and submitted in a well thought-out manner</a:t>
            </a:r>
            <a:r>
              <a:rPr lang="en-US" sz="1000" dirty="0">
                <a:effectLst/>
                <a:latin typeface="Arial" panose="020B0604020202020204" pitchFamily="34" charset="0"/>
                <a:ea typeface="Times New Roman" panose="02020603050405020304" pitchFamily="18"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rPr>
              <a:t>Once the TDA the compliance monitor has reviewed the records and determined compliance, he or she will follow-up with either a preliminary finding or follow-up  or formal written report of the GR overall performance.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8</a:t>
            </a:fld>
            <a:endParaRPr lang="en-US"/>
          </a:p>
        </p:txBody>
      </p:sp>
    </p:spTree>
    <p:extLst>
      <p:ext uri="{BB962C8B-B14F-4D97-AF65-F5344CB8AC3E}">
        <p14:creationId xmlns:p14="http://schemas.microsoft.com/office/powerpoint/2010/main" val="1958951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0000"/>
              </a:lnSpc>
              <a:spcBef>
                <a:spcPts val="0"/>
              </a:spcBef>
              <a:spcAft>
                <a:spcPts val="800"/>
              </a:spcAft>
            </a:pPr>
            <a:r>
              <a:rPr lang="en-US" sz="1000" kern="100" dirty="0">
                <a:effectLst/>
                <a:latin typeface="Arial" panose="020B0604020202020204" pitchFamily="34" charset="0"/>
                <a:ea typeface="Calibri" panose="020F0502020204030204" pitchFamily="34" charset="0"/>
                <a:cs typeface="Arial" panose="020B0604020202020204" pitchFamily="34" charset="0"/>
              </a:rPr>
              <a:t>A CDBG agreement rated as high risk will receive an on-site monitoring review. On-site-reviews are typically conducted once at least 50% of funds are drawn, a complaint is reported to TDA that merits on-site monitoring and/or if TDA determines that an on-site review is appropriate. </a:t>
            </a:r>
          </a:p>
          <a:p>
            <a:pPr marL="0" marR="0">
              <a:lnSpc>
                <a:spcPct val="100000"/>
              </a:lnSpc>
              <a:spcBef>
                <a:spcPts val="0"/>
              </a:spcBef>
              <a:spcAft>
                <a:spcPts val="800"/>
              </a:spcAft>
            </a:pPr>
            <a:r>
              <a:rPr lang="en-US" sz="1000" kern="100" dirty="0">
                <a:effectLst/>
                <a:latin typeface="Arial" panose="020B0604020202020204" pitchFamily="34" charset="0"/>
                <a:ea typeface="Calibri" panose="020F0502020204030204" pitchFamily="34" charset="0"/>
                <a:cs typeface="Arial" panose="020B0604020202020204" pitchFamily="34" charset="0"/>
              </a:rPr>
              <a:t>When scheduling an on-site review, TDA will notify the Grant Recipient at least two weeks prior to the purpose of the review and schedule an entrance conference with appropriate local officials and their representatives. </a:t>
            </a:r>
          </a:p>
          <a:p>
            <a:pPr marL="0" marR="0">
              <a:lnSpc>
                <a:spcPct val="100000"/>
              </a:lnSpc>
              <a:spcBef>
                <a:spcPts val="0"/>
              </a:spcBef>
              <a:spcAft>
                <a:spcPts val="0"/>
              </a:spcAft>
            </a:pPr>
            <a:r>
              <a:rPr lang="en-US" sz="1000" kern="100" dirty="0">
                <a:effectLst/>
                <a:latin typeface="Arial" panose="020B0604020202020204" pitchFamily="34" charset="0"/>
                <a:ea typeface="Calibri" panose="020F0502020204030204" pitchFamily="34" charset="0"/>
                <a:cs typeface="Arial" panose="020B0604020202020204" pitchFamily="34" charset="0"/>
              </a:rPr>
              <a:t>The compliance monitor will:</a:t>
            </a:r>
          </a:p>
          <a:p>
            <a:pPr marL="0" marR="0">
              <a:lnSpc>
                <a:spcPct val="100000"/>
              </a:lnSpc>
              <a:spcBef>
                <a:spcPts val="0"/>
              </a:spcBef>
              <a:spcAft>
                <a:spcPts val="0"/>
              </a:spcAft>
            </a:pPr>
            <a:r>
              <a:rPr lang="en-US" sz="1000" kern="100" dirty="0">
                <a:effectLst/>
                <a:latin typeface="Arial" panose="020B0604020202020204" pitchFamily="34" charset="0"/>
                <a:ea typeface="Calibri" panose="020F0502020204030204" pitchFamily="34" charset="0"/>
                <a:cs typeface="Arial" panose="020B0604020202020204" pitchFamily="34" charset="0"/>
              </a:rPr>
              <a:t>review all applicable local files, </a:t>
            </a:r>
          </a:p>
          <a:p>
            <a:pPr marL="0" marR="0">
              <a:lnSpc>
                <a:spcPct val="100000"/>
              </a:lnSpc>
              <a:spcBef>
                <a:spcPts val="0"/>
              </a:spcBef>
              <a:spcAft>
                <a:spcPts val="0"/>
              </a:spcAft>
            </a:pPr>
            <a:r>
              <a:rPr lang="en-US" sz="1000" kern="100" dirty="0">
                <a:effectLst/>
                <a:latin typeface="Arial" panose="020B0604020202020204" pitchFamily="34" charset="0"/>
                <a:ea typeface="Calibri" panose="020F0502020204030204" pitchFamily="34" charset="0"/>
                <a:cs typeface="Arial" panose="020B0604020202020204" pitchFamily="34" charset="0"/>
              </a:rPr>
              <a:t>interview GR’s staff, engineers, consultants and/or project beneficiaries, as appropriate  </a:t>
            </a:r>
          </a:p>
          <a:p>
            <a:pPr marL="0" marR="0">
              <a:lnSpc>
                <a:spcPct val="100000"/>
              </a:lnSpc>
              <a:spcBef>
                <a:spcPts val="0"/>
              </a:spcBef>
              <a:spcAft>
                <a:spcPts val="0"/>
              </a:spcAft>
            </a:pPr>
            <a:r>
              <a:rPr lang="en-US" sz="1000" kern="100" dirty="0">
                <a:effectLst/>
                <a:latin typeface="Arial" panose="020B0604020202020204" pitchFamily="34" charset="0"/>
                <a:ea typeface="Calibri" panose="020F0502020204030204" pitchFamily="34" charset="0"/>
                <a:cs typeface="Arial" panose="020B0604020202020204" pitchFamily="34" charset="0"/>
              </a:rPr>
              <a:t>tour the project(s) site - local official or staff who are knowledgeable about the project activities may need to accompany the monitor to answer questions about the accomplishments or construction completion.</a:t>
            </a:r>
          </a:p>
          <a:p>
            <a:pPr marL="0" marR="0">
              <a:lnSpc>
                <a:spcPct val="100000"/>
              </a:lnSpc>
              <a:spcBef>
                <a:spcPts val="0"/>
              </a:spcBef>
              <a:spcAft>
                <a:spcPts val="0"/>
              </a:spcAft>
            </a:pPr>
            <a:r>
              <a:rPr lang="en-US" sz="1000" kern="100" dirty="0">
                <a:effectLst/>
                <a:latin typeface="Arial" panose="020B0604020202020204" pitchFamily="34" charset="0"/>
                <a:ea typeface="Calibri" panose="020F0502020204030204" pitchFamily="34" charset="0"/>
                <a:cs typeface="Arial" panose="020B0604020202020204" pitchFamily="34" charset="0"/>
              </a:rPr>
              <a:t>Conduct an exit conference to present the preliminary concerns or findings which may result with a formal written report</a:t>
            </a:r>
            <a:r>
              <a:rPr lang="en-US" sz="1000" i="1" kern="100" dirty="0">
                <a:effectLst/>
                <a:latin typeface="Arial" panose="020B0604020202020204" pitchFamily="34" charset="0"/>
                <a:ea typeface="Calibri" panose="020F0502020204030204" pitchFamily="34" charset="0"/>
                <a:cs typeface="Arial" panose="020B0604020202020204" pitchFamily="34" charset="0"/>
              </a:rPr>
              <a:t>.  </a:t>
            </a:r>
            <a:endParaRPr lang="en-US" sz="10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0000"/>
              </a:lnSpc>
              <a:spcBef>
                <a:spcPts val="0"/>
              </a:spcBef>
              <a:spcAft>
                <a:spcPts val="800"/>
              </a:spcAft>
            </a:pPr>
            <a:r>
              <a:rPr lang="en-US" sz="1000" i="1" kern="100" dirty="0">
                <a:effectLst/>
                <a:latin typeface="Arial" panose="020B0604020202020204" pitchFamily="34" charset="0"/>
                <a:ea typeface="Calibri" panose="020F0502020204030204" pitchFamily="34" charset="0"/>
                <a:cs typeface="Arial" panose="020B0604020202020204" pitchFamily="34" charset="0"/>
              </a:rPr>
              <a:t> </a:t>
            </a:r>
            <a:endParaRPr lang="en-US" sz="10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0000"/>
              </a:lnSpc>
              <a:spcBef>
                <a:spcPts val="0"/>
              </a:spcBef>
              <a:spcAft>
                <a:spcPts val="800"/>
              </a:spcAft>
            </a:pPr>
            <a:r>
              <a:rPr lang="en-US" sz="1000" i="1" kern="100" dirty="0">
                <a:effectLst/>
                <a:latin typeface="Arial" panose="020B0604020202020204" pitchFamily="34" charset="0"/>
                <a:ea typeface="Calibri" panose="020F0502020204030204" pitchFamily="34" charset="0"/>
                <a:cs typeface="Arial" panose="020B0604020202020204" pitchFamily="34" charset="0"/>
              </a:rPr>
              <a:t>We do our best to resolve any concerns or findings at the preliminary stage. It truly not our goal to write long finding or concern letters and will give the GR an opportunity to provide missing documents or provide clarification on concerns/finding identified during the review. </a:t>
            </a:r>
            <a:r>
              <a:rPr lang="en-US" sz="1000" kern="100" dirty="0">
                <a:effectLst/>
                <a:latin typeface="Arial" panose="020B0604020202020204" pitchFamily="34" charset="0"/>
                <a:ea typeface="Calibri" panose="020F0502020204030204" pitchFamily="34" charset="0"/>
                <a:cs typeface="Arial" panose="020B0604020202020204" pitchFamily="34" charset="0"/>
              </a:rPr>
              <a:t>Again, TDA maintains discretion to monitor as needed or requested by management.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effectLst/>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0A1B886-8946-4D9C-BABD-17B13655BA5E}" type="slidenum">
              <a:rPr lang="en-US" smtClean="0"/>
              <a:t>9</a:t>
            </a:fld>
            <a:endParaRPr lang="en-US"/>
          </a:p>
        </p:txBody>
      </p:sp>
    </p:spTree>
    <p:extLst>
      <p:ext uri="{BB962C8B-B14F-4D97-AF65-F5344CB8AC3E}">
        <p14:creationId xmlns:p14="http://schemas.microsoft.com/office/powerpoint/2010/main" val="1698413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Slide &lt;#&gt; of</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C333A467-4077-42B4-BD64-4B370ED5E440}" type="slidenum">
              <a:rPr lang="en-US" smtClean="0"/>
              <a:pPr>
                <a:defRPr/>
              </a:pPr>
              <a:t>‹#›</a:t>
            </a:fld>
            <a:endParaRPr lang="en-US" dirty="0"/>
          </a:p>
        </p:txBody>
      </p:sp>
    </p:spTree>
    <p:extLst>
      <p:ext uri="{BB962C8B-B14F-4D97-AF65-F5344CB8AC3E}">
        <p14:creationId xmlns:p14="http://schemas.microsoft.com/office/powerpoint/2010/main" val="217375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Slide &lt;#&gt; of</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85007C3E-3F5D-48E0-8D54-D3D4003785C0}" type="slidenum">
              <a:rPr lang="en-US" smtClean="0"/>
              <a:pPr>
                <a:defRPr/>
              </a:pPr>
              <a:t>‹#›</a:t>
            </a:fld>
            <a:endParaRPr lang="en-US" dirty="0"/>
          </a:p>
        </p:txBody>
      </p:sp>
    </p:spTree>
    <p:extLst>
      <p:ext uri="{BB962C8B-B14F-4D97-AF65-F5344CB8AC3E}">
        <p14:creationId xmlns:p14="http://schemas.microsoft.com/office/powerpoint/2010/main" val="279637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Slide &lt;#&gt; of</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40AE6785-233F-4ED1-9B95-A1331D4934D8}" type="slidenum">
              <a:rPr lang="en-US" smtClean="0"/>
              <a:pPr>
                <a:defRPr/>
              </a:pPr>
              <a:t>‹#›</a:t>
            </a:fld>
            <a:endParaRPr lang="en-US" dirty="0"/>
          </a:p>
        </p:txBody>
      </p:sp>
    </p:spTree>
    <p:extLst>
      <p:ext uri="{BB962C8B-B14F-4D97-AF65-F5344CB8AC3E}">
        <p14:creationId xmlns:p14="http://schemas.microsoft.com/office/powerpoint/2010/main" val="2577629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95B2E8C-8F2B-42F6-939E-179B4C34678C}" type="datetimeFigureOut">
              <a:rPr lang="en-US" smtClean="0"/>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8A16CCC6-14F3-4CE3-B8D9-9B1F218C7462}" type="slidenum">
              <a:rPr lang="en-US" smtClean="0"/>
              <a:pPr>
                <a:defRPr/>
              </a:pPr>
              <a:t>‹#›</a:t>
            </a:fld>
            <a:endParaRPr lang="en-US" dirty="0"/>
          </a:p>
        </p:txBody>
      </p:sp>
    </p:spTree>
    <p:extLst>
      <p:ext uri="{BB962C8B-B14F-4D97-AF65-F5344CB8AC3E}">
        <p14:creationId xmlns:p14="http://schemas.microsoft.com/office/powerpoint/2010/main" val="463066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Slide &lt;#&gt; of</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1804F898-55BD-4336-8C23-AFAF3D2DC9A4}" type="slidenum">
              <a:rPr lang="en-US" smtClean="0"/>
              <a:pPr>
                <a:defRPr/>
              </a:pPr>
              <a:t>‹#›</a:t>
            </a:fld>
            <a:endParaRPr lang="en-US" dirty="0"/>
          </a:p>
        </p:txBody>
      </p:sp>
    </p:spTree>
    <p:extLst>
      <p:ext uri="{BB962C8B-B14F-4D97-AF65-F5344CB8AC3E}">
        <p14:creationId xmlns:p14="http://schemas.microsoft.com/office/powerpoint/2010/main" val="153345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Slide &lt;#&gt; of</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AA490D8C-341B-4586-8F95-E64429690972}" type="slidenum">
              <a:rPr lang="en-US" smtClean="0"/>
              <a:pPr>
                <a:defRPr/>
              </a:pPr>
              <a:t>‹#›</a:t>
            </a:fld>
            <a:endParaRPr lang="en-US" dirty="0"/>
          </a:p>
        </p:txBody>
      </p:sp>
    </p:spTree>
    <p:extLst>
      <p:ext uri="{BB962C8B-B14F-4D97-AF65-F5344CB8AC3E}">
        <p14:creationId xmlns:p14="http://schemas.microsoft.com/office/powerpoint/2010/main" val="42832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Slide &lt;#&gt; of</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a:defRPr/>
            </a:pPr>
            <a:fld id="{57652E8E-824C-4635-A0D4-26F6258DC4C5}" type="slidenum">
              <a:rPr lang="en-US" smtClean="0"/>
              <a:pPr>
                <a:defRPr/>
              </a:pPr>
              <a:t>‹#›</a:t>
            </a:fld>
            <a:endParaRPr lang="en-US" dirty="0"/>
          </a:p>
        </p:txBody>
      </p:sp>
    </p:spTree>
    <p:extLst>
      <p:ext uri="{BB962C8B-B14F-4D97-AF65-F5344CB8AC3E}">
        <p14:creationId xmlns:p14="http://schemas.microsoft.com/office/powerpoint/2010/main" val="3507664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Slide &lt;#&gt; of</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a:defRPr/>
            </a:pPr>
            <a:fld id="{E4AC3DBC-80C4-42C5-9205-C6C47B097FD6}" type="slidenum">
              <a:rPr lang="en-US" smtClean="0"/>
              <a:pPr>
                <a:defRPr/>
              </a:pPr>
              <a:t>‹#›</a:t>
            </a:fld>
            <a:endParaRPr lang="en-US" dirty="0"/>
          </a:p>
        </p:txBody>
      </p:sp>
    </p:spTree>
    <p:extLst>
      <p:ext uri="{BB962C8B-B14F-4D97-AF65-F5344CB8AC3E}">
        <p14:creationId xmlns:p14="http://schemas.microsoft.com/office/powerpoint/2010/main" val="137114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95B2E8C-8F2B-42F6-939E-179B4C34678C}" type="datetimeFigureOut">
              <a:rPr lang="en-US" smtClean="0"/>
              <a:t>7/17/2024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11DE3553-A525-4E9F-AA24-642396A8CC25}" type="slidenum">
              <a:rPr lang="en-US" smtClean="0"/>
              <a:pPr>
                <a:defRPr/>
              </a:pPr>
              <a:t>‹#›</a:t>
            </a:fld>
            <a:endParaRPr lang="en-US" dirty="0"/>
          </a:p>
        </p:txBody>
      </p:sp>
    </p:spTree>
    <p:extLst>
      <p:ext uri="{BB962C8B-B14F-4D97-AF65-F5344CB8AC3E}">
        <p14:creationId xmlns:p14="http://schemas.microsoft.com/office/powerpoint/2010/main" val="50593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Slide &lt;#&gt; of</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1743D7E2-C1EB-4313-9BBF-7397D87A278A}" type="slidenum">
              <a:rPr lang="en-US" smtClean="0"/>
              <a:pPr>
                <a:defRPr/>
              </a:pPr>
              <a:t>‹#›</a:t>
            </a:fld>
            <a:endParaRPr lang="en-US" dirty="0"/>
          </a:p>
        </p:txBody>
      </p:sp>
    </p:spTree>
    <p:extLst>
      <p:ext uri="{BB962C8B-B14F-4D97-AF65-F5344CB8AC3E}">
        <p14:creationId xmlns:p14="http://schemas.microsoft.com/office/powerpoint/2010/main" val="2367311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Slide &lt;#&gt; of</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78A53B6B-8A30-4F31-A802-687EBA151BC2}" type="slidenum">
              <a:rPr lang="en-US" smtClean="0"/>
              <a:pPr>
                <a:defRPr/>
              </a:pPr>
              <a:t>‹#›</a:t>
            </a:fld>
            <a:endParaRPr lang="en-US" dirty="0"/>
          </a:p>
        </p:txBody>
      </p:sp>
    </p:spTree>
    <p:extLst>
      <p:ext uri="{BB962C8B-B14F-4D97-AF65-F5344CB8AC3E}">
        <p14:creationId xmlns:p14="http://schemas.microsoft.com/office/powerpoint/2010/main" val="418348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7332268"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Slide &lt;#&gt; of</a:t>
            </a:r>
          </a:p>
        </p:txBody>
      </p:sp>
      <p:sp>
        <p:nvSpPr>
          <p:cNvPr id="7" name="Rectangle 6"/>
          <p:cNvSpPr/>
          <p:nvPr userDrawn="1"/>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9" name="Rectangle 8"/>
          <p:cNvSpPr/>
          <p:nvPr userDrawn="1"/>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0" name="Picture 9"/>
          <p:cNvPicPr>
            <a:picLocks noChangeAspect="1"/>
          </p:cNvPicPr>
          <p:nvPr userDrawn="1"/>
        </p:nvPicPr>
        <p:blipFill rotWithShape="1">
          <a:blip r:embed="rId1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Tree>
    <p:extLst>
      <p:ext uri="{BB962C8B-B14F-4D97-AF65-F5344CB8AC3E}">
        <p14:creationId xmlns:p14="http://schemas.microsoft.com/office/powerpoint/2010/main" val="2306228137"/>
      </p:ext>
    </p:extLst>
  </p:cSld>
  <p:clrMap bg1="lt1" tx1="dk1" bg2="lt2" tx2="dk2" accent1="accent1" accent2="accent2" accent3="accent3" accent4="accent4" accent5="accent5" accent6="accent6" hlink="hlink" folHlink="folHlink"/>
  <p:sldLayoutIdLst>
    <p:sldLayoutId id="2147484032" r:id="rId1"/>
    <p:sldLayoutId id="2147484033" r:id="rId2"/>
    <p:sldLayoutId id="2147484034" r:id="rId3"/>
    <p:sldLayoutId id="2147484035" r:id="rId4"/>
    <p:sldLayoutId id="2147484036" r:id="rId5"/>
    <p:sldLayoutId id="2147484037" r:id="rId6"/>
    <p:sldLayoutId id="2147484038" r:id="rId7"/>
    <p:sldLayoutId id="2147484039" r:id="rId8"/>
    <p:sldLayoutId id="2147484040" r:id="rId9"/>
    <p:sldLayoutId id="2147484041" r:id="rId10"/>
    <p:sldLayoutId id="214748404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gif"/></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5" name="Rectangle 4"/>
          <p:cNvSpPr/>
          <p:nvPr/>
        </p:nvSpPr>
        <p:spPr>
          <a:xfrm>
            <a:off x="0" y="4307306"/>
            <a:ext cx="9144000" cy="2550695"/>
          </a:xfrm>
          <a:prstGeom prst="rect">
            <a:avLst/>
          </a:prstGeom>
          <a:solidFill>
            <a:srgbClr val="2C318D"/>
          </a:solidFill>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pic>
        <p:nvPicPr>
          <p:cNvPr id="14" name="Picture 1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1033" y="677335"/>
            <a:ext cx="8121931" cy="2616199"/>
          </a:xfrm>
          <a:prstGeom prst="rect">
            <a:avLst/>
          </a:prstGeom>
        </p:spPr>
      </p:pic>
      <p:sp>
        <p:nvSpPr>
          <p:cNvPr id="7" name="Rectangle 6"/>
          <p:cNvSpPr/>
          <p:nvPr/>
        </p:nvSpPr>
        <p:spPr>
          <a:xfrm>
            <a:off x="-2" y="4305348"/>
            <a:ext cx="9144002" cy="61137"/>
          </a:xfrm>
          <a:prstGeom prst="rect">
            <a:avLst/>
          </a:prstGeom>
          <a:solidFill>
            <a:srgbClr val="BF994A"/>
          </a:solidFill>
          <a:ln w="12700" cap="flat" cmpd="sng" algn="ctr">
            <a:noFill/>
            <a:prstDash val="solid"/>
            <a:miter lim="800000"/>
          </a:ln>
          <a:effectLst/>
        </p:spPr>
        <p:txBody>
          <a:bodyPr lIns="38405" tIns="19202" rIns="38405" bIns="19202" rtlCol="0" anchor="ctr"/>
          <a:lstStyle/>
          <a:p>
            <a:pPr marL="0" marR="0" lvl="0" indent="0" defTabSz="767942"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a:ln>
                <a:noFill/>
              </a:ln>
              <a:solidFill>
                <a:srgbClr val="334366"/>
              </a:solidFill>
              <a:effectLst/>
              <a:uLnTx/>
              <a:uFillTx/>
              <a:latin typeface="Calibri" panose="020F0502020204030204"/>
              <a:ea typeface="+mn-ea"/>
              <a:cs typeface="+mn-cs"/>
            </a:endParaRPr>
          </a:p>
        </p:txBody>
      </p:sp>
      <p:sp>
        <p:nvSpPr>
          <p:cNvPr id="2" name="TextBox 1"/>
          <p:cNvSpPr txBox="1"/>
          <p:nvPr/>
        </p:nvSpPr>
        <p:spPr>
          <a:xfrm>
            <a:off x="179149" y="4495800"/>
            <a:ext cx="8763000" cy="1569660"/>
          </a:xfrm>
          <a:prstGeom prst="rect">
            <a:avLst/>
          </a:prstGeom>
          <a:noFill/>
        </p:spPr>
        <p:txBody>
          <a:bodyPr wrap="square" rtlCol="0">
            <a:spAutoFit/>
          </a:bodyPr>
          <a:lstStyle/>
          <a:p>
            <a:pPr algn="ctr">
              <a:lnSpc>
                <a:spcPct val="150000"/>
              </a:lnSpc>
            </a:pPr>
            <a:r>
              <a:rPr lang="en-US" sz="2400" b="1" dirty="0">
                <a:solidFill>
                  <a:srgbClr val="D5B52F"/>
                </a:solidFill>
                <a:latin typeface="Book Antiqua" panose="02040602050305030304" pitchFamily="18" charset="0"/>
              </a:rPr>
              <a:t>Texas Community Development Block Grant Program</a:t>
            </a:r>
          </a:p>
          <a:p>
            <a:pPr algn="ctr">
              <a:lnSpc>
                <a:spcPct val="150000"/>
              </a:lnSpc>
            </a:pPr>
            <a:r>
              <a:rPr lang="en-US" sz="2400" b="1" dirty="0">
                <a:solidFill>
                  <a:srgbClr val="D5B52F"/>
                </a:solidFill>
                <a:latin typeface="Book Antiqua" panose="02040602050305030304" pitchFamily="18" charset="0"/>
              </a:rPr>
              <a:t> Monitoring</a:t>
            </a:r>
          </a:p>
          <a:p>
            <a:pPr algn="ctr"/>
            <a:r>
              <a:rPr lang="en-US" sz="2400" dirty="0">
                <a:solidFill>
                  <a:srgbClr val="D5B52F"/>
                </a:solidFill>
                <a:latin typeface="Book Antiqua" panose="02040602050305030304" pitchFamily="18" charset="0"/>
              </a:rPr>
              <a:t>Administrator Workshop</a:t>
            </a:r>
          </a:p>
        </p:txBody>
      </p:sp>
    </p:spTree>
    <p:extLst>
      <p:ext uri="{BB962C8B-B14F-4D97-AF65-F5344CB8AC3E}">
        <p14:creationId xmlns:p14="http://schemas.microsoft.com/office/powerpoint/2010/main" val="2498668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Decision Categories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543800" cy="5105400"/>
          </a:xfrm>
        </p:spPr>
        <p:txBody>
          <a:bodyPr>
            <a:normAutofit/>
          </a:bodyPr>
          <a:lstStyle/>
          <a:p>
            <a:pPr marL="0" indent="0">
              <a:spcBef>
                <a:spcPts val="0"/>
              </a:spcBef>
              <a:buSzPct val="100000"/>
              <a:buNone/>
            </a:pPr>
            <a:r>
              <a:rPr lang="en-US" sz="3000" dirty="0"/>
              <a:t>Monitoring Review conclusions:</a:t>
            </a:r>
          </a:p>
          <a:p>
            <a:pPr>
              <a:buClr>
                <a:srgbClr val="00B050"/>
              </a:buClr>
              <a:buFont typeface="Wingdings" panose="05000000000000000000" pitchFamily="2" charset="2"/>
              <a:buChar char="ü"/>
            </a:pPr>
            <a:r>
              <a:rPr lang="en-US" sz="3000" dirty="0"/>
              <a:t>In compliance</a:t>
            </a:r>
          </a:p>
          <a:p>
            <a:pPr>
              <a:buClr>
                <a:srgbClr val="00B050"/>
              </a:buClr>
              <a:buFont typeface="Wingdings" panose="05000000000000000000" pitchFamily="2" charset="2"/>
              <a:buChar char="ü"/>
            </a:pPr>
            <a:r>
              <a:rPr lang="en-US" sz="3000" dirty="0"/>
              <a:t>Substantially the same as Performance Statement</a:t>
            </a:r>
          </a:p>
          <a:p>
            <a:pPr>
              <a:buClr>
                <a:srgbClr val="FF0000"/>
              </a:buClr>
              <a:buFont typeface="Wingdings" panose="05000000000000000000" pitchFamily="2" charset="2"/>
              <a:buChar char="ü"/>
            </a:pPr>
            <a:r>
              <a:rPr lang="en-US" sz="3000" dirty="0"/>
              <a:t>Concerns identified </a:t>
            </a:r>
          </a:p>
          <a:p>
            <a:pPr>
              <a:buClr>
                <a:srgbClr val="00B050"/>
              </a:buClr>
              <a:buFont typeface="Wingdings" panose="05000000000000000000" pitchFamily="2" charset="2"/>
              <a:buChar char="ü"/>
            </a:pPr>
            <a:r>
              <a:rPr lang="en-US" sz="3000" dirty="0"/>
              <a:t>Technical Assistance is needed</a:t>
            </a:r>
          </a:p>
          <a:p>
            <a:pPr>
              <a:buClr>
                <a:srgbClr val="FF0000"/>
              </a:buClr>
              <a:buFont typeface="Wingdings" panose="05000000000000000000" pitchFamily="2" charset="2"/>
              <a:buChar char="ü"/>
            </a:pPr>
            <a:r>
              <a:rPr lang="en-US" sz="3000" dirty="0"/>
              <a:t>Findings revealed, require further action</a:t>
            </a:r>
          </a:p>
          <a:p>
            <a:pPr marL="0" indent="0">
              <a:spcBef>
                <a:spcPts val="0"/>
              </a:spcBef>
              <a:buSzPct val="100000"/>
              <a:buNone/>
            </a:pPr>
            <a:endParaRPr lang="en-US" sz="3000" dirty="0"/>
          </a:p>
          <a:p>
            <a:pPr marL="0" indent="0">
              <a:spcBef>
                <a:spcPts val="0"/>
              </a:spcBef>
              <a:buSzPct val="100000"/>
              <a:buNone/>
            </a:pPr>
            <a:r>
              <a:rPr lang="en-US" sz="3000" dirty="0">
                <a:solidFill>
                  <a:srgbClr val="00B050"/>
                </a:solidFill>
              </a:rPr>
              <a:t> </a:t>
            </a:r>
            <a:endParaRPr lang="en-US" sz="3000" dirty="0"/>
          </a:p>
          <a:p>
            <a:pPr>
              <a:spcBef>
                <a:spcPts val="0"/>
              </a:spcBef>
              <a:buSzPct val="100000"/>
            </a:pPr>
            <a:endParaRPr lang="en-US" sz="3000" dirty="0"/>
          </a:p>
          <a:p>
            <a:endParaRPr lang="en-US" dirty="0"/>
          </a:p>
        </p:txBody>
      </p:sp>
    </p:spTree>
    <p:extLst>
      <p:ext uri="{BB962C8B-B14F-4D97-AF65-F5344CB8AC3E}">
        <p14:creationId xmlns:p14="http://schemas.microsoft.com/office/powerpoint/2010/main" val="3905931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Monitor Review Report</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228600" y="1369726"/>
            <a:ext cx="7332268" cy="5105400"/>
          </a:xfrm>
        </p:spPr>
        <p:txBody>
          <a:bodyPr>
            <a:normAutofit fontScale="70000" lnSpcReduction="20000"/>
          </a:bodyPr>
          <a:lstStyle/>
          <a:p>
            <a:pPr>
              <a:spcBef>
                <a:spcPts val="0"/>
              </a:spcBef>
              <a:buSzPct val="100000"/>
              <a:defRPr/>
            </a:pPr>
            <a:r>
              <a:rPr lang="en-US" altLang="en-US" sz="4600" dirty="0"/>
              <a:t>Monitoring</a:t>
            </a:r>
            <a:r>
              <a:rPr lang="en-US" altLang="en-US" dirty="0"/>
              <a:t> </a:t>
            </a:r>
            <a:r>
              <a:rPr lang="en-US" altLang="en-US" sz="4600" dirty="0"/>
              <a:t>Complete Letter </a:t>
            </a:r>
            <a:endParaRPr lang="en-US" altLang="en-US" dirty="0"/>
          </a:p>
          <a:p>
            <a:pPr>
              <a:spcBef>
                <a:spcPts val="0"/>
              </a:spcBef>
              <a:buSzPct val="100000"/>
              <a:defRPr/>
            </a:pPr>
            <a:endParaRPr lang="en-US" altLang="en-US" u="sng" dirty="0"/>
          </a:p>
          <a:p>
            <a:pPr>
              <a:lnSpc>
                <a:spcPct val="120000"/>
              </a:lnSpc>
              <a:spcBef>
                <a:spcPts val="0"/>
              </a:spcBef>
              <a:buSzPct val="100000"/>
              <a:defRPr/>
            </a:pPr>
            <a:r>
              <a:rPr lang="en-US" altLang="en-US" sz="4600" u="sng" dirty="0"/>
              <a:t>Non-Compliance</a:t>
            </a:r>
            <a:r>
              <a:rPr lang="en-US" altLang="en-US" sz="3400" u="sng" dirty="0"/>
              <a:t> </a:t>
            </a:r>
            <a:r>
              <a:rPr lang="en-US" altLang="en-US" sz="4600" u="sng" dirty="0"/>
              <a:t>Letter</a:t>
            </a:r>
          </a:p>
          <a:p>
            <a:pPr lvl="1" indent="-342900">
              <a:lnSpc>
                <a:spcPct val="120000"/>
              </a:lnSpc>
              <a:spcBef>
                <a:spcPts val="0"/>
              </a:spcBef>
              <a:buSzPct val="100000"/>
              <a:buFont typeface="Arial" panose="020B0604020202020204" pitchFamily="34" charset="0"/>
              <a:buChar char="•"/>
              <a:defRPr/>
            </a:pPr>
            <a:r>
              <a:rPr lang="en-US" altLang="en-US" sz="3400" dirty="0"/>
              <a:t>Details findings and/or concerns </a:t>
            </a:r>
          </a:p>
          <a:p>
            <a:pPr lvl="1" indent="-342900">
              <a:lnSpc>
                <a:spcPct val="120000"/>
              </a:lnSpc>
              <a:spcBef>
                <a:spcPts val="0"/>
              </a:spcBef>
              <a:buSzPct val="100000"/>
              <a:buFont typeface="Arial" panose="020B0604020202020204" pitchFamily="34" charset="0"/>
              <a:buChar char="•"/>
              <a:defRPr/>
            </a:pPr>
            <a:r>
              <a:rPr lang="en-US" altLang="en-US" sz="3400" dirty="0"/>
              <a:t>Provides actions required to resolve findings </a:t>
            </a:r>
            <a:endParaRPr kumimoji="0" lang="en-US" sz="3400" b="0" i="0" u="none" strike="sngStrike" kern="1200" cap="none" spc="0" normalizeH="0" baseline="0" noProof="0" dirty="0">
              <a:ln>
                <a:noFill/>
              </a:ln>
              <a:solidFill>
                <a:srgbClr val="FF0000"/>
              </a:solidFill>
              <a:effectLst/>
              <a:uLnTx/>
              <a:uFillTx/>
              <a:ea typeface="+mn-ea"/>
              <a:cs typeface="+mn-cs"/>
            </a:endParaRPr>
          </a:p>
          <a:p>
            <a:pPr lvl="2" fontAlgn="auto">
              <a:lnSpc>
                <a:spcPct val="120000"/>
              </a:lnSpc>
              <a:spcBef>
                <a:spcPts val="0"/>
              </a:spcBef>
              <a:spcAft>
                <a:spcPts val="0"/>
              </a:spcAft>
              <a:buClr>
                <a:schemeClr val="tx1"/>
              </a:buClr>
              <a:buSzPct val="80000"/>
              <a:defRPr/>
            </a:pPr>
            <a:r>
              <a:rPr lang="en-US" altLang="en-US" sz="3400" dirty="0"/>
              <a:t>Resolution of a finding may require a corrective action plan</a:t>
            </a:r>
          </a:p>
          <a:p>
            <a:pPr lvl="2" fontAlgn="auto">
              <a:lnSpc>
                <a:spcPct val="120000"/>
              </a:lnSpc>
              <a:spcBef>
                <a:spcPts val="0"/>
              </a:spcBef>
              <a:spcAft>
                <a:spcPts val="0"/>
              </a:spcAft>
              <a:buClr>
                <a:schemeClr val="tx1"/>
              </a:buClr>
              <a:buSzPct val="80000"/>
              <a:defRPr/>
            </a:pPr>
            <a:r>
              <a:rPr lang="en-US" altLang="en-US" sz="3400" dirty="0"/>
              <a:t>Finding may result in disallowed costs</a:t>
            </a:r>
            <a:r>
              <a:rPr lang="en-US" altLang="en-US" sz="3400" dirty="0">
                <a:solidFill>
                  <a:srgbClr val="FF0000"/>
                </a:solidFill>
              </a:rPr>
              <a:t> </a:t>
            </a:r>
            <a:r>
              <a:rPr lang="en-US" altLang="en-US" sz="3400" dirty="0"/>
              <a:t>or</a:t>
            </a:r>
          </a:p>
          <a:p>
            <a:pPr marL="914400" lvl="2" indent="0" fontAlgn="auto">
              <a:lnSpc>
                <a:spcPct val="120000"/>
              </a:lnSpc>
              <a:spcBef>
                <a:spcPts val="0"/>
              </a:spcBef>
              <a:spcAft>
                <a:spcPts val="0"/>
              </a:spcAft>
              <a:buClr>
                <a:schemeClr val="tx1"/>
              </a:buClr>
              <a:buSzPct val="80000"/>
              <a:buNone/>
              <a:defRPr/>
            </a:pPr>
            <a:r>
              <a:rPr lang="en-US" altLang="en-US" sz="3400" dirty="0"/>
              <a:t>    a reduction in funding</a:t>
            </a:r>
          </a:p>
          <a:p>
            <a:pPr>
              <a:lnSpc>
                <a:spcPct val="120000"/>
              </a:lnSpc>
              <a:spcBef>
                <a:spcPts val="0"/>
              </a:spcBef>
              <a:buClr>
                <a:srgbClr val="00B050"/>
              </a:buClr>
              <a:buSzPct val="125000"/>
              <a:defRPr/>
            </a:pPr>
            <a:endParaRPr lang="en-US" altLang="en-US" sz="3400" dirty="0"/>
          </a:p>
          <a:p>
            <a:pPr marL="0" indent="0">
              <a:lnSpc>
                <a:spcPct val="120000"/>
              </a:lnSpc>
              <a:spcBef>
                <a:spcPts val="0"/>
              </a:spcBef>
              <a:buClr>
                <a:srgbClr val="00B050"/>
              </a:buClr>
              <a:buSzPct val="125000"/>
              <a:buNone/>
              <a:defRPr/>
            </a:pPr>
            <a:r>
              <a:rPr lang="en-US" altLang="en-US" sz="4000" dirty="0"/>
              <a:t>The Grant Recipient must provide a complete response in writing within </a:t>
            </a:r>
            <a:r>
              <a:rPr lang="en-US" altLang="en-US" sz="4000" b="1" u="sng" dirty="0"/>
              <a:t>30</a:t>
            </a:r>
            <a:r>
              <a:rPr lang="en-US" altLang="en-US" sz="4000" dirty="0"/>
              <a:t> days from the date of the findings letter</a:t>
            </a:r>
            <a:endParaRPr lang="en-US" sz="4000" dirty="0"/>
          </a:p>
          <a:p>
            <a:endParaRPr lang="en-US" dirty="0"/>
          </a:p>
        </p:txBody>
      </p:sp>
    </p:spTree>
    <p:extLst>
      <p:ext uri="{BB962C8B-B14F-4D97-AF65-F5344CB8AC3E}">
        <p14:creationId xmlns:p14="http://schemas.microsoft.com/office/powerpoint/2010/main" val="3961335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Role of Compliance Monitor</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pic>
        <p:nvPicPr>
          <p:cNvPr id="7" name="Content Placeholder 6" descr="A document with text and words&#10;&#10;Description automatically generated with medium confidence">
            <a:extLst>
              <a:ext uri="{FF2B5EF4-FFF2-40B4-BE49-F238E27FC236}">
                <a16:creationId xmlns:a16="http://schemas.microsoft.com/office/drawing/2014/main" id="{8E38AD13-CE99-742B-1825-C73AE29F0D78}"/>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524000" y="1363935"/>
            <a:ext cx="4108263" cy="5177911"/>
          </a:xfrm>
        </p:spPr>
      </p:pic>
    </p:spTree>
    <p:extLst>
      <p:ext uri="{BB962C8B-B14F-4D97-AF65-F5344CB8AC3E}">
        <p14:creationId xmlns:p14="http://schemas.microsoft.com/office/powerpoint/2010/main" val="2364678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Corrective Action Plan (CAP)</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543800" cy="5105400"/>
          </a:xfrm>
        </p:spPr>
        <p:txBody>
          <a:bodyPr>
            <a:normAutofit/>
          </a:bodyPr>
          <a:lstStyle/>
          <a:p>
            <a:pPr>
              <a:spcBef>
                <a:spcPts val="0"/>
              </a:spcBef>
              <a:buSzPct val="100000"/>
            </a:pPr>
            <a:endParaRPr lang="en-US" sz="3000" dirty="0"/>
          </a:p>
          <a:p>
            <a:pPr marL="514350" indent="-514350">
              <a:spcBef>
                <a:spcPts val="0"/>
              </a:spcBef>
              <a:buSzPct val="100000"/>
              <a:buFont typeface="+mj-lt"/>
              <a:buAutoNum type="arabicPeriod"/>
            </a:pPr>
            <a:r>
              <a:rPr lang="en-US" sz="3000" dirty="0"/>
              <a:t>Acknowledgment</a:t>
            </a:r>
          </a:p>
          <a:p>
            <a:pPr marL="514350" indent="-514350">
              <a:spcBef>
                <a:spcPts val="0"/>
              </a:spcBef>
              <a:buSzPct val="100000"/>
              <a:buFont typeface="+mj-lt"/>
              <a:buAutoNum type="arabicPeriod"/>
            </a:pPr>
            <a:r>
              <a:rPr lang="en-US" sz="3000" dirty="0"/>
              <a:t>Identify the cause</a:t>
            </a:r>
          </a:p>
          <a:p>
            <a:pPr marL="514350" indent="-514350">
              <a:spcBef>
                <a:spcPts val="0"/>
              </a:spcBef>
              <a:buSzPct val="100000"/>
              <a:buFont typeface="+mj-lt"/>
              <a:buAutoNum type="arabicPeriod"/>
            </a:pPr>
            <a:r>
              <a:rPr lang="en-US" sz="3000" dirty="0"/>
              <a:t>Identify parties to the CAP</a:t>
            </a:r>
          </a:p>
          <a:p>
            <a:pPr marL="514350" indent="-514350">
              <a:spcBef>
                <a:spcPts val="0"/>
              </a:spcBef>
              <a:buSzPct val="100000"/>
              <a:buFont typeface="+mj-lt"/>
              <a:buAutoNum type="arabicPeriod"/>
            </a:pPr>
            <a:r>
              <a:rPr lang="en-US" sz="3000" dirty="0"/>
              <a:t>Identify the certifying official</a:t>
            </a:r>
          </a:p>
          <a:p>
            <a:pPr marL="514350" indent="-514350">
              <a:spcBef>
                <a:spcPts val="0"/>
              </a:spcBef>
              <a:buSzPct val="100000"/>
              <a:buFont typeface="+mj-lt"/>
              <a:buAutoNum type="arabicPeriod"/>
            </a:pPr>
            <a:r>
              <a:rPr lang="en-US" sz="3000" dirty="0"/>
              <a:t>Date of implementation</a:t>
            </a:r>
          </a:p>
          <a:p>
            <a:pPr marL="514350" indent="-514350">
              <a:spcBef>
                <a:spcPts val="0"/>
              </a:spcBef>
              <a:buSzPct val="100000"/>
              <a:buFont typeface="+mj-lt"/>
              <a:buAutoNum type="arabicPeriod"/>
            </a:pPr>
            <a:r>
              <a:rPr lang="en-US" sz="3000" dirty="0"/>
              <a:t>Acknowledge outcome of future sanctions</a:t>
            </a:r>
          </a:p>
          <a:p>
            <a:pPr marL="514350" indent="-514350">
              <a:spcBef>
                <a:spcPts val="0"/>
              </a:spcBef>
              <a:buSzPct val="100000"/>
              <a:buFont typeface="+mj-lt"/>
              <a:buAutoNum type="arabicPeriod"/>
            </a:pPr>
            <a:endParaRPr lang="en-US" sz="3000" dirty="0"/>
          </a:p>
          <a:p>
            <a:pPr>
              <a:spcBef>
                <a:spcPts val="0"/>
              </a:spcBef>
              <a:buSzPct val="100000"/>
            </a:pPr>
            <a:endParaRPr lang="en-US" sz="3000" dirty="0"/>
          </a:p>
          <a:p>
            <a:pPr>
              <a:spcBef>
                <a:spcPts val="0"/>
              </a:spcBef>
              <a:buSzPct val="100000"/>
            </a:pPr>
            <a:endParaRPr lang="en-US" sz="3000" dirty="0"/>
          </a:p>
          <a:p>
            <a:endParaRPr lang="en-US" dirty="0"/>
          </a:p>
        </p:txBody>
      </p:sp>
    </p:spTree>
    <p:extLst>
      <p:ext uri="{BB962C8B-B14F-4D97-AF65-F5344CB8AC3E}">
        <p14:creationId xmlns:p14="http://schemas.microsoft.com/office/powerpoint/2010/main" val="276133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Non-compliance Procedures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543800" cy="5105400"/>
          </a:xfrm>
        </p:spPr>
        <p:txBody>
          <a:bodyPr>
            <a:normAutofit lnSpcReduction="10000"/>
          </a:bodyPr>
          <a:lstStyle/>
          <a:p>
            <a:pPr>
              <a:spcBef>
                <a:spcPts val="0"/>
              </a:spcBef>
              <a:buSzPct val="100000"/>
            </a:pPr>
            <a:r>
              <a:rPr lang="en-US" sz="3000" dirty="0"/>
              <a:t>Response due within date specified</a:t>
            </a:r>
          </a:p>
          <a:p>
            <a:pPr>
              <a:spcBef>
                <a:spcPts val="0"/>
              </a:spcBef>
              <a:buSzPct val="100000"/>
            </a:pPr>
            <a:endParaRPr lang="en-US" sz="3000" dirty="0"/>
          </a:p>
          <a:p>
            <a:pPr>
              <a:spcBef>
                <a:spcPts val="0"/>
              </a:spcBef>
              <a:buSzPct val="100000"/>
            </a:pPr>
            <a:r>
              <a:rPr lang="en-US" sz="3000" dirty="0"/>
              <a:t>Failure to resolve non-compliance: </a:t>
            </a:r>
          </a:p>
          <a:p>
            <a:pPr lvl="1" fontAlgn="auto">
              <a:spcBef>
                <a:spcPts val="0"/>
              </a:spcBef>
              <a:spcAft>
                <a:spcPts val="0"/>
              </a:spcAft>
              <a:buFont typeface="Arial" panose="020B0604020202020204" pitchFamily="34" charset="0"/>
              <a:buChar char="•"/>
              <a:defRPr/>
            </a:pPr>
            <a:r>
              <a:rPr lang="en-US" altLang="en-US" sz="3000" dirty="0"/>
              <a:t>Funds on hold</a:t>
            </a:r>
          </a:p>
          <a:p>
            <a:pPr lvl="1" fontAlgn="auto">
              <a:spcBef>
                <a:spcPts val="0"/>
              </a:spcBef>
              <a:spcAft>
                <a:spcPts val="0"/>
              </a:spcAft>
              <a:buFont typeface="Arial" panose="020B0604020202020204" pitchFamily="34" charset="0"/>
              <a:buChar char="•"/>
              <a:defRPr/>
            </a:pPr>
            <a:r>
              <a:rPr lang="en-US" altLang="en-US" sz="3000" dirty="0"/>
              <a:t>Disallowance of costs/</a:t>
            </a:r>
            <a:r>
              <a:rPr lang="en-US" altLang="en-US" sz="3000" dirty="0" err="1"/>
              <a:t>deobligated</a:t>
            </a:r>
            <a:r>
              <a:rPr lang="en-US" altLang="en-US" sz="3000" dirty="0"/>
              <a:t> </a:t>
            </a:r>
          </a:p>
          <a:p>
            <a:pPr lvl="1" fontAlgn="auto">
              <a:spcBef>
                <a:spcPts val="0"/>
              </a:spcBef>
              <a:spcAft>
                <a:spcPts val="0"/>
              </a:spcAft>
              <a:buFont typeface="Arial" panose="020B0604020202020204" pitchFamily="34" charset="0"/>
              <a:buChar char="•"/>
              <a:defRPr/>
            </a:pPr>
            <a:r>
              <a:rPr lang="en-US" altLang="en-US" sz="3000" dirty="0"/>
              <a:t>Reduction of administrative fees</a:t>
            </a:r>
          </a:p>
          <a:p>
            <a:pPr lvl="1" fontAlgn="auto">
              <a:spcBef>
                <a:spcPts val="0"/>
              </a:spcBef>
              <a:spcAft>
                <a:spcPts val="0"/>
              </a:spcAft>
              <a:buFont typeface="Arial" panose="020B0604020202020204" pitchFamily="34" charset="0"/>
              <a:buChar char="•"/>
              <a:defRPr/>
            </a:pPr>
            <a:r>
              <a:rPr lang="en-US" altLang="en-US" sz="3000" dirty="0"/>
              <a:t>Other settlement:</a:t>
            </a:r>
          </a:p>
          <a:p>
            <a:pPr marL="1314450" lvl="2" indent="-457200">
              <a:spcBef>
                <a:spcPts val="0"/>
              </a:spcBef>
              <a:defRPr/>
            </a:pPr>
            <a:r>
              <a:rPr lang="en-US" altLang="en-US" sz="3000" dirty="0"/>
              <a:t>Scoring penalty</a:t>
            </a:r>
          </a:p>
          <a:p>
            <a:pPr marL="1314450" lvl="2" indent="-457200">
              <a:spcBef>
                <a:spcPts val="0"/>
              </a:spcBef>
              <a:defRPr/>
            </a:pPr>
            <a:r>
              <a:rPr lang="en-US" altLang="en-US" sz="3000" dirty="0"/>
              <a:t>Prohibition from applying</a:t>
            </a:r>
          </a:p>
          <a:p>
            <a:pPr marL="0" indent="0">
              <a:spcBef>
                <a:spcPts val="0"/>
              </a:spcBef>
              <a:buSzPct val="100000"/>
              <a:buNone/>
            </a:pPr>
            <a:endParaRPr lang="en-US" sz="3000" dirty="0"/>
          </a:p>
          <a:p>
            <a:pPr marL="0" indent="0">
              <a:spcBef>
                <a:spcPts val="0"/>
              </a:spcBef>
              <a:buSzPct val="100000"/>
              <a:buNone/>
            </a:pPr>
            <a:r>
              <a:rPr lang="en-US" sz="3000" dirty="0"/>
              <a:t>       </a:t>
            </a:r>
          </a:p>
          <a:p>
            <a:endParaRPr lang="en-US" dirty="0"/>
          </a:p>
        </p:txBody>
      </p:sp>
    </p:spTree>
    <p:extLst>
      <p:ext uri="{BB962C8B-B14F-4D97-AF65-F5344CB8AC3E}">
        <p14:creationId xmlns:p14="http://schemas.microsoft.com/office/powerpoint/2010/main" val="4011894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Non-Compliance Procedures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152400" y="1417371"/>
            <a:ext cx="7848600" cy="5220998"/>
          </a:xfrm>
        </p:spPr>
        <p:txBody>
          <a:bodyPr>
            <a:normAutofit fontScale="70000" lnSpcReduction="20000"/>
          </a:bodyPr>
          <a:lstStyle/>
          <a:p>
            <a:pPr marL="0" indent="0">
              <a:spcBef>
                <a:spcPts val="0"/>
              </a:spcBef>
              <a:buSzPct val="100000"/>
              <a:buNone/>
            </a:pPr>
            <a:r>
              <a:rPr lang="en-US" sz="3600" b="1" dirty="0"/>
              <a:t>Violation				 Amount of Reduction</a:t>
            </a:r>
            <a:endParaRPr lang="en-US" sz="3600" dirty="0"/>
          </a:p>
          <a:p>
            <a:pPr marL="0" indent="0">
              <a:spcBef>
                <a:spcPts val="0"/>
              </a:spcBef>
              <a:buSzPct val="100000"/>
              <a:buNone/>
            </a:pPr>
            <a:r>
              <a:rPr lang="en-US" sz="3600" dirty="0"/>
              <a:t>  • Acquisition 			          	                10%</a:t>
            </a:r>
          </a:p>
          <a:p>
            <a:pPr marL="0" indent="0">
              <a:spcBef>
                <a:spcPts val="0"/>
              </a:spcBef>
              <a:buSzPct val="100000"/>
              <a:buNone/>
            </a:pPr>
            <a:r>
              <a:rPr lang="en-US" sz="3600" dirty="0"/>
              <a:t>  • Environmental clearance			                15%</a:t>
            </a:r>
          </a:p>
          <a:p>
            <a:pPr marL="0" indent="0">
              <a:spcBef>
                <a:spcPts val="0"/>
              </a:spcBef>
              <a:buSzPct val="100000"/>
              <a:buNone/>
            </a:pPr>
            <a:r>
              <a:rPr lang="en-US" sz="3600" dirty="0"/>
              <a:t>  • Equal opportunity/fair housing		                10%</a:t>
            </a:r>
          </a:p>
          <a:p>
            <a:pPr marL="0" indent="0">
              <a:spcBef>
                <a:spcPts val="0"/>
              </a:spcBef>
              <a:buSzPct val="100000"/>
              <a:buNone/>
            </a:pPr>
            <a:r>
              <a:rPr lang="en-US" sz="3600" dirty="0"/>
              <a:t>  • Labor standards			                 	   15%</a:t>
            </a:r>
          </a:p>
          <a:p>
            <a:pPr marL="0" indent="0">
              <a:spcBef>
                <a:spcPts val="0"/>
              </a:spcBef>
              <a:buSzPct val="100000"/>
              <a:buNone/>
            </a:pPr>
            <a:r>
              <a:rPr lang="en-US" sz="3600" dirty="0"/>
              <a:t>  • Financial management			                10%</a:t>
            </a:r>
          </a:p>
          <a:p>
            <a:pPr marL="0" indent="0">
              <a:spcBef>
                <a:spcPts val="0"/>
              </a:spcBef>
              <a:buSzPct val="100000"/>
              <a:buNone/>
            </a:pPr>
            <a:r>
              <a:rPr lang="en-US" sz="3600" dirty="0"/>
              <a:t>  • Procurement				                15%</a:t>
            </a:r>
          </a:p>
          <a:p>
            <a:pPr marL="0" indent="0">
              <a:spcBef>
                <a:spcPts val="0"/>
              </a:spcBef>
              <a:buSzPct val="100000"/>
              <a:buNone/>
            </a:pPr>
            <a:r>
              <a:rPr lang="en-US" sz="3600" dirty="0"/>
              <a:t>  • Inaccurate, incomplete, or delinquent reporting  10%</a:t>
            </a:r>
          </a:p>
          <a:p>
            <a:pPr lvl="1">
              <a:spcBef>
                <a:spcPts val="0"/>
              </a:spcBef>
              <a:buSzPct val="100000"/>
              <a:buFont typeface="Arial" panose="020B0604020202020204" pitchFamily="34" charset="0"/>
              <a:buChar char="•"/>
            </a:pPr>
            <a:r>
              <a:rPr lang="en-US" sz="3400" dirty="0"/>
              <a:t>Progress Reports                                        </a:t>
            </a:r>
          </a:p>
          <a:p>
            <a:pPr lvl="1">
              <a:spcBef>
                <a:spcPts val="0"/>
              </a:spcBef>
              <a:buSzPct val="100000"/>
              <a:buFont typeface="Arial" panose="020B0604020202020204" pitchFamily="34" charset="0"/>
              <a:buChar char="•"/>
            </a:pPr>
            <a:r>
              <a:rPr lang="en-US" sz="3400" dirty="0"/>
              <a:t>Project Completion Report</a:t>
            </a:r>
          </a:p>
          <a:p>
            <a:pPr lvl="1">
              <a:spcBef>
                <a:spcPts val="0"/>
              </a:spcBef>
              <a:buSzPct val="100000"/>
              <a:buFont typeface="Arial" panose="020B0604020202020204" pitchFamily="34" charset="0"/>
              <a:buChar char="•"/>
            </a:pPr>
            <a:r>
              <a:rPr lang="en-US" sz="3400" dirty="0"/>
              <a:t>Section 3 Report</a:t>
            </a:r>
          </a:p>
          <a:p>
            <a:pPr lvl="1">
              <a:spcBef>
                <a:spcPts val="0"/>
              </a:spcBef>
              <a:buSzPct val="100000"/>
              <a:buFont typeface="Arial" panose="020B0604020202020204" pitchFamily="34" charset="0"/>
              <a:buChar char="•"/>
            </a:pPr>
            <a:r>
              <a:rPr lang="en-US" sz="3400" dirty="0"/>
              <a:t>Required written response failing to meet an established due date</a:t>
            </a:r>
          </a:p>
          <a:p>
            <a:pPr>
              <a:spcBef>
                <a:spcPts val="0"/>
              </a:spcBef>
              <a:buSzPct val="100000"/>
            </a:pPr>
            <a:endParaRPr lang="en-US" sz="3000" dirty="0"/>
          </a:p>
          <a:p>
            <a:pPr>
              <a:spcBef>
                <a:spcPts val="0"/>
              </a:spcBef>
              <a:buSzPct val="100000"/>
            </a:pPr>
            <a:endParaRPr lang="en-US" sz="3000" dirty="0"/>
          </a:p>
          <a:p>
            <a:pPr marL="0" indent="0">
              <a:buNone/>
            </a:pPr>
            <a:endParaRPr lang="en-US" dirty="0"/>
          </a:p>
        </p:txBody>
      </p:sp>
    </p:spTree>
    <p:extLst>
      <p:ext uri="{BB962C8B-B14F-4D97-AF65-F5344CB8AC3E}">
        <p14:creationId xmlns:p14="http://schemas.microsoft.com/office/powerpoint/2010/main" val="1589650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Post Monitoring Report </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543800" cy="5105400"/>
          </a:xfrm>
        </p:spPr>
        <p:txBody>
          <a:bodyPr>
            <a:normAutofit/>
          </a:bodyPr>
          <a:lstStyle/>
          <a:p>
            <a:pPr marL="0" indent="0">
              <a:spcBef>
                <a:spcPts val="0"/>
              </a:spcBef>
              <a:buSzPct val="100000"/>
              <a:buNone/>
            </a:pPr>
            <a:r>
              <a:rPr lang="en-US" dirty="0"/>
              <a:t>		       Required prior to closeout: </a:t>
            </a:r>
          </a:p>
          <a:p>
            <a:pPr lvl="6">
              <a:spcBef>
                <a:spcPts val="0"/>
              </a:spcBef>
              <a:buSzPct val="100000"/>
            </a:pPr>
            <a:r>
              <a:rPr lang="en-US" sz="2800" dirty="0"/>
              <a:t>Supplemental financial records</a:t>
            </a:r>
          </a:p>
          <a:p>
            <a:pPr lvl="6">
              <a:spcBef>
                <a:spcPts val="0"/>
              </a:spcBef>
              <a:buSzPct val="100000"/>
            </a:pPr>
            <a:r>
              <a:rPr lang="en-US" sz="2800" dirty="0"/>
              <a:t>Ensure p</a:t>
            </a:r>
            <a:r>
              <a:rPr lang="en-US" sz="3000" dirty="0"/>
              <a:t>roject objectives have been fulfilled</a:t>
            </a:r>
          </a:p>
          <a:p>
            <a:pPr lvl="6">
              <a:spcBef>
                <a:spcPts val="0"/>
              </a:spcBef>
              <a:buSzPct val="100000"/>
            </a:pPr>
            <a:r>
              <a:rPr lang="en-US" sz="3000" dirty="0"/>
              <a:t>Provide other related documents, if applicable </a:t>
            </a:r>
          </a:p>
          <a:p>
            <a:pPr marL="514350" indent="-514350">
              <a:spcBef>
                <a:spcPts val="0"/>
              </a:spcBef>
              <a:buSzPct val="100000"/>
              <a:buFont typeface="+mj-lt"/>
              <a:buAutoNum type="arabicPeriod"/>
            </a:pPr>
            <a:endParaRPr lang="en-US" sz="3000" dirty="0"/>
          </a:p>
          <a:p>
            <a:pPr>
              <a:spcBef>
                <a:spcPts val="0"/>
              </a:spcBef>
              <a:buSzPct val="100000"/>
            </a:pPr>
            <a:endParaRPr lang="en-US" sz="3000" dirty="0"/>
          </a:p>
          <a:p>
            <a:pPr>
              <a:spcBef>
                <a:spcPts val="0"/>
              </a:spcBef>
              <a:buSzPct val="100000"/>
            </a:pPr>
            <a:endParaRPr lang="en-US" sz="3000" dirty="0"/>
          </a:p>
          <a:p>
            <a:endParaRPr lang="en-US" dirty="0"/>
          </a:p>
        </p:txBody>
      </p:sp>
      <p:pic>
        <p:nvPicPr>
          <p:cNvPr id="4" name="Picture 3" descr="A picture containing text, screenshot, software, operating system&#10;&#10;Description automatically generated">
            <a:extLst>
              <a:ext uri="{FF2B5EF4-FFF2-40B4-BE49-F238E27FC236}">
                <a16:creationId xmlns:a16="http://schemas.microsoft.com/office/drawing/2014/main" id="{789F9AE0-5227-AC1D-CE90-1745FD5BEB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705" y="1404484"/>
            <a:ext cx="2411473" cy="5257800"/>
          </a:xfrm>
          <a:prstGeom prst="rect">
            <a:avLst/>
          </a:prstGeom>
        </p:spPr>
      </p:pic>
      <p:sp>
        <p:nvSpPr>
          <p:cNvPr id="6" name="Rectangle: Rounded Corners 5">
            <a:extLst>
              <a:ext uri="{FF2B5EF4-FFF2-40B4-BE49-F238E27FC236}">
                <a16:creationId xmlns:a16="http://schemas.microsoft.com/office/drawing/2014/main" id="{7A12DA0F-2B11-E538-C40C-B53F36294EBB}"/>
              </a:ext>
            </a:extLst>
          </p:cNvPr>
          <p:cNvSpPr/>
          <p:nvPr/>
        </p:nvSpPr>
        <p:spPr>
          <a:xfrm>
            <a:off x="321011" y="4007126"/>
            <a:ext cx="2241729" cy="45039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95439FE-C3E0-321B-4520-29ECD0C535F7}"/>
              </a:ext>
            </a:extLst>
          </p:cNvPr>
          <p:cNvPicPr>
            <a:picLocks noChangeAspect="1"/>
          </p:cNvPicPr>
          <p:nvPr/>
        </p:nvPicPr>
        <p:blipFill>
          <a:blip r:embed="rId5"/>
          <a:stretch>
            <a:fillRect/>
          </a:stretch>
        </p:blipFill>
        <p:spPr>
          <a:xfrm>
            <a:off x="1793074" y="5654540"/>
            <a:ext cx="5908811" cy="661448"/>
          </a:xfrm>
          <a:prstGeom prst="rect">
            <a:avLst/>
          </a:prstGeom>
        </p:spPr>
      </p:pic>
      <p:sp>
        <p:nvSpPr>
          <p:cNvPr id="17" name="Rectangle: Rounded Corners 16">
            <a:extLst>
              <a:ext uri="{FF2B5EF4-FFF2-40B4-BE49-F238E27FC236}">
                <a16:creationId xmlns:a16="http://schemas.microsoft.com/office/drawing/2014/main" id="{6059BF45-DF19-9EAA-D952-1330FBE79F02}"/>
              </a:ext>
            </a:extLst>
          </p:cNvPr>
          <p:cNvSpPr/>
          <p:nvPr/>
        </p:nvSpPr>
        <p:spPr>
          <a:xfrm>
            <a:off x="6702374" y="5654540"/>
            <a:ext cx="898164" cy="381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Left 31">
            <a:extLst>
              <a:ext uri="{FF2B5EF4-FFF2-40B4-BE49-F238E27FC236}">
                <a16:creationId xmlns:a16="http://schemas.microsoft.com/office/drawing/2014/main" id="{6FF57E2D-7CEE-7DD1-53B4-BDCCC2B5F8E3}"/>
              </a:ext>
            </a:extLst>
          </p:cNvPr>
          <p:cNvSpPr/>
          <p:nvPr/>
        </p:nvSpPr>
        <p:spPr>
          <a:xfrm>
            <a:off x="2562740" y="5681727"/>
            <a:ext cx="631573" cy="295440"/>
          </a:xfrm>
          <a:prstGeom prst="leftArrow">
            <a:avLst>
              <a:gd name="adj1" fmla="val 50000"/>
              <a:gd name="adj2" fmla="val 37674"/>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7721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Administratively Complete</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228600" y="1371600"/>
            <a:ext cx="7543800" cy="5105400"/>
          </a:xfrm>
        </p:spPr>
        <p:txBody>
          <a:bodyPr>
            <a:normAutofit fontScale="2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1200" b="1" i="0" u="none" strike="noStrike" kern="1200" cap="none" spc="0" normalizeH="0" baseline="0" noProof="0" dirty="0">
                <a:ln>
                  <a:noFill/>
                </a:ln>
                <a:solidFill>
                  <a:prstClr val="black"/>
                </a:solidFill>
                <a:effectLst/>
                <a:uLnTx/>
                <a:uFillTx/>
                <a:ea typeface="+mn-ea"/>
                <a:cs typeface="+mn-cs"/>
              </a:rPr>
              <a:t>2 CFR 200.344 closeout of CDBG award does not affect: </a:t>
            </a:r>
          </a:p>
          <a:p>
            <a:pPr marR="0" lvl="0" algn="l" defTabSz="914400" rtl="0" eaLnBrk="1" fontAlgn="auto" latinLnBrk="0" hangingPunct="1">
              <a:lnSpc>
                <a:spcPct val="100000"/>
              </a:lnSpc>
              <a:spcBef>
                <a:spcPct val="20000"/>
              </a:spcBef>
              <a:spcAft>
                <a:spcPts val="0"/>
              </a:spcAft>
              <a:buClrTx/>
              <a:buSzTx/>
              <a:tabLst/>
              <a:defRPr/>
            </a:pPr>
            <a:r>
              <a:rPr kumimoji="0" lang="en-US" sz="11200" b="0" i="0" u="none" strike="noStrike" kern="1200" cap="none" spc="0" normalizeH="0" baseline="0" noProof="0" dirty="0">
                <a:ln>
                  <a:noFill/>
                </a:ln>
                <a:solidFill>
                  <a:prstClr val="black"/>
                </a:solidFill>
                <a:effectLst/>
                <a:uLnTx/>
                <a:uFillTx/>
                <a:ea typeface="+mn-ea"/>
                <a:cs typeface="+mn-cs"/>
              </a:rPr>
              <a:t>TDA’s right to disallow costs and /or recover funds on the basis of a later audit or other review; </a:t>
            </a:r>
          </a:p>
          <a:p>
            <a:pPr marR="0" lvl="0" algn="l" defTabSz="914400" rtl="0" eaLnBrk="1" fontAlgn="auto" latinLnBrk="0" hangingPunct="1">
              <a:lnSpc>
                <a:spcPct val="100000"/>
              </a:lnSpc>
              <a:spcBef>
                <a:spcPct val="20000"/>
              </a:spcBef>
              <a:spcAft>
                <a:spcPts val="0"/>
              </a:spcAft>
              <a:buClrTx/>
              <a:buSzTx/>
              <a:tabLst/>
              <a:defRPr/>
            </a:pPr>
            <a:r>
              <a:rPr kumimoji="0" lang="en-US" sz="11200" b="0" i="0" u="none" strike="noStrike" kern="1200" cap="none" spc="0" normalizeH="0" baseline="0" noProof="0" dirty="0">
                <a:ln>
                  <a:noFill/>
                </a:ln>
                <a:solidFill>
                  <a:prstClr val="black"/>
                </a:solidFill>
                <a:effectLst/>
                <a:uLnTx/>
                <a:uFillTx/>
                <a:ea typeface="+mn-ea"/>
                <a:cs typeface="+mn-cs"/>
              </a:rPr>
              <a:t>The Grant Recipient’s obligation to return funds as a result of subsequent refunds, corrections or other transactions;</a:t>
            </a:r>
          </a:p>
          <a:p>
            <a:pPr marR="0" lvl="0" algn="l" defTabSz="914400" rtl="0" eaLnBrk="1" fontAlgn="auto" latinLnBrk="0" hangingPunct="1">
              <a:lnSpc>
                <a:spcPct val="100000"/>
              </a:lnSpc>
              <a:spcBef>
                <a:spcPct val="20000"/>
              </a:spcBef>
              <a:spcAft>
                <a:spcPts val="0"/>
              </a:spcAft>
              <a:buClrTx/>
              <a:buSzTx/>
              <a:tabLst/>
              <a:defRPr/>
            </a:pPr>
            <a:r>
              <a:rPr kumimoji="0" lang="en-US" sz="11200" b="0" i="0" u="none" strike="noStrike" kern="1200" cap="none" spc="0" normalizeH="0" baseline="0" noProof="0" dirty="0">
                <a:ln>
                  <a:noFill/>
                </a:ln>
                <a:solidFill>
                  <a:prstClr val="black"/>
                </a:solidFill>
                <a:effectLst/>
                <a:uLnTx/>
                <a:uFillTx/>
                <a:ea typeface="+mn-ea"/>
                <a:cs typeface="+mn-cs"/>
              </a:rPr>
              <a:t>Grant Recipient’s responsibilities for record retention; </a:t>
            </a:r>
          </a:p>
          <a:p>
            <a:pPr marR="0" lvl="0" algn="l" defTabSz="914400" rtl="0" eaLnBrk="1" fontAlgn="auto" latinLnBrk="0" hangingPunct="1">
              <a:lnSpc>
                <a:spcPct val="100000"/>
              </a:lnSpc>
              <a:spcBef>
                <a:spcPct val="20000"/>
              </a:spcBef>
              <a:spcAft>
                <a:spcPts val="0"/>
              </a:spcAft>
              <a:buClrTx/>
              <a:buSzTx/>
              <a:tabLst/>
              <a:defRPr/>
            </a:pPr>
            <a:r>
              <a:rPr kumimoji="0" lang="en-US" sz="11200" b="0" i="0" u="none" strike="noStrike" kern="1200" cap="none" spc="0" normalizeH="0" baseline="0" noProof="0" dirty="0" err="1">
                <a:ln>
                  <a:noFill/>
                </a:ln>
                <a:solidFill>
                  <a:prstClr val="black"/>
                </a:solidFill>
                <a:effectLst/>
                <a:uLnTx/>
                <a:uFillTx/>
                <a:ea typeface="+mn-ea"/>
                <a:cs typeface="+mn-cs"/>
              </a:rPr>
              <a:t>TxCDBG</a:t>
            </a:r>
            <a:r>
              <a:rPr kumimoji="0" lang="en-US" sz="11200" b="0" i="0" u="none" strike="noStrike" kern="1200" cap="none" spc="0" normalizeH="0" baseline="0" noProof="0" dirty="0">
                <a:ln>
                  <a:noFill/>
                </a:ln>
                <a:solidFill>
                  <a:prstClr val="black"/>
                </a:solidFill>
                <a:effectLst/>
                <a:uLnTx/>
                <a:uFillTx/>
                <a:ea typeface="+mn-ea"/>
                <a:cs typeface="+mn-cs"/>
              </a:rPr>
              <a:t> property management and disposition requirements; and/or </a:t>
            </a:r>
          </a:p>
          <a:p>
            <a:pPr marR="0" lvl="0" algn="l" defTabSz="914400" rtl="0" eaLnBrk="1" fontAlgn="auto" latinLnBrk="0" hangingPunct="1">
              <a:lnSpc>
                <a:spcPct val="100000"/>
              </a:lnSpc>
              <a:spcBef>
                <a:spcPct val="20000"/>
              </a:spcBef>
              <a:spcAft>
                <a:spcPts val="0"/>
              </a:spcAft>
              <a:buClrTx/>
              <a:buSzTx/>
              <a:tabLst/>
              <a:defRPr/>
            </a:pPr>
            <a:r>
              <a:rPr kumimoji="0" lang="en-US" sz="11200" b="0" i="0" u="none" strike="noStrike" kern="1200" cap="none" spc="0" normalizeH="0" baseline="0" noProof="0" dirty="0">
                <a:ln>
                  <a:noFill/>
                </a:ln>
                <a:solidFill>
                  <a:prstClr val="black"/>
                </a:solidFill>
                <a:effectLst/>
                <a:uLnTx/>
                <a:uFillTx/>
                <a:ea typeface="+mn-ea"/>
                <a:cs typeface="+mn-cs"/>
              </a:rPr>
              <a:t>Audit requirements</a:t>
            </a:r>
            <a:endParaRPr lang="en-US" sz="11200" dirty="0"/>
          </a:p>
          <a:p>
            <a:pPr>
              <a:spcBef>
                <a:spcPts val="0"/>
              </a:spcBef>
              <a:buSzPct val="100000"/>
            </a:pPr>
            <a:endParaRPr lang="en-US" sz="3000" dirty="0"/>
          </a:p>
          <a:p>
            <a:endParaRPr lang="en-US" dirty="0"/>
          </a:p>
        </p:txBody>
      </p:sp>
    </p:spTree>
    <p:extLst>
      <p:ext uri="{BB962C8B-B14F-4D97-AF65-F5344CB8AC3E}">
        <p14:creationId xmlns:p14="http://schemas.microsoft.com/office/powerpoint/2010/main" val="3476103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H="1">
            <a:off x="0" y="0"/>
            <a:ext cx="9144000"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r>
              <a:rPr lang="en-US" b="1" dirty="0"/>
              <a:t>Questions/Comments</a:t>
            </a:r>
          </a:p>
        </p:txBody>
      </p:sp>
      <p:sp>
        <p:nvSpPr>
          <p:cNvPr id="13" name="Rectangle 12"/>
          <p:cNvSpPr/>
          <p:nvPr/>
        </p:nvSpPr>
        <p:spPr>
          <a:xfrm>
            <a:off x="-1" y="4873337"/>
            <a:ext cx="9144001" cy="1984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dirty="0"/>
          </a:p>
        </p:txBody>
      </p:sp>
      <p:pic>
        <p:nvPicPr>
          <p:cNvPr id="8" name="Picture 7"/>
          <p:cNvPicPr/>
          <p:nvPr/>
        </p:nvPicPr>
        <p:blipFill>
          <a:blip r:embed="rId3" cstate="email">
            <a:extLst>
              <a:ext uri="{28A0092B-C50C-407E-A947-70E740481C1C}">
                <a14:useLocalDpi xmlns:a14="http://schemas.microsoft.com/office/drawing/2010/main" val="0"/>
              </a:ext>
            </a:extLst>
          </a:blip>
          <a:stretch>
            <a:fillRect/>
          </a:stretch>
        </p:blipFill>
        <p:spPr>
          <a:xfrm>
            <a:off x="1600200" y="4908089"/>
            <a:ext cx="5943600" cy="1915160"/>
          </a:xfrm>
          <a:prstGeom prst="rect">
            <a:avLst/>
          </a:prstGeom>
        </p:spPr>
      </p:pic>
    </p:spTree>
    <p:extLst>
      <p:ext uri="{BB962C8B-B14F-4D97-AF65-F5344CB8AC3E}">
        <p14:creationId xmlns:p14="http://schemas.microsoft.com/office/powerpoint/2010/main" val="4117266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Role of Compliance Monitor</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a:bodyPr>
          <a:lstStyle/>
          <a:p>
            <a:pPr marL="0" indent="0">
              <a:spcBef>
                <a:spcPts val="0"/>
              </a:spcBef>
              <a:buSzPct val="100000"/>
              <a:buNone/>
            </a:pPr>
            <a:endParaRPr lang="en-US" sz="3000" dirty="0"/>
          </a:p>
          <a:p>
            <a:pPr>
              <a:spcBef>
                <a:spcPts val="0"/>
              </a:spcBef>
              <a:buSzPct val="100000"/>
            </a:pPr>
            <a:r>
              <a:rPr lang="en-US" sz="3000" dirty="0"/>
              <a:t>Conduct Comprehensive Monitoring</a:t>
            </a:r>
          </a:p>
          <a:p>
            <a:pPr lvl="1">
              <a:spcBef>
                <a:spcPts val="0"/>
              </a:spcBef>
              <a:buSzPct val="100000"/>
              <a:buFont typeface="Arial" panose="020B0604020202020204" pitchFamily="34" charset="0"/>
              <a:buChar char="•"/>
            </a:pPr>
            <a:r>
              <a:rPr lang="en-US" sz="2600" dirty="0"/>
              <a:t>Grant Recipient’s Performance</a:t>
            </a:r>
          </a:p>
          <a:p>
            <a:pPr lvl="1">
              <a:spcBef>
                <a:spcPts val="0"/>
              </a:spcBef>
              <a:buSzPct val="100000"/>
              <a:buFont typeface="Arial" panose="020B0604020202020204" pitchFamily="34" charset="0"/>
              <a:buChar char="•"/>
            </a:pPr>
            <a:r>
              <a:rPr lang="en-US" sz="2600" dirty="0"/>
              <a:t>Review Project Records</a:t>
            </a:r>
          </a:p>
          <a:p>
            <a:pPr marL="0" indent="0">
              <a:spcBef>
                <a:spcPts val="0"/>
              </a:spcBef>
              <a:buSzPct val="100000"/>
              <a:buNone/>
            </a:pPr>
            <a:endParaRPr lang="en-US" sz="3000" dirty="0"/>
          </a:p>
          <a:p>
            <a:pPr>
              <a:spcBef>
                <a:spcPts val="0"/>
              </a:spcBef>
              <a:buSzPct val="100000"/>
            </a:pPr>
            <a:r>
              <a:rPr lang="en-US" sz="3000" dirty="0"/>
              <a:t>Detect and identify possible fraud and abuse</a:t>
            </a:r>
            <a:endParaRPr lang="en-US" sz="1600" dirty="0">
              <a:solidFill>
                <a:srgbClr val="FF0000"/>
              </a:solidFill>
            </a:endParaRPr>
          </a:p>
        </p:txBody>
      </p:sp>
    </p:spTree>
    <p:extLst>
      <p:ext uri="{BB962C8B-B14F-4D97-AF65-F5344CB8AC3E}">
        <p14:creationId xmlns:p14="http://schemas.microsoft.com/office/powerpoint/2010/main" val="172286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Role of Compliance Monitor</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a:bodyPr>
          <a:lstStyle/>
          <a:p>
            <a:pPr marL="457200" lvl="1" indent="0">
              <a:spcBef>
                <a:spcPts val="0"/>
              </a:spcBef>
              <a:buSzPct val="100000"/>
              <a:buNone/>
            </a:pPr>
            <a:r>
              <a:rPr lang="en-US" sz="2600" dirty="0"/>
              <a:t> </a:t>
            </a:r>
          </a:p>
          <a:p>
            <a:pPr>
              <a:spcBef>
                <a:spcPts val="0"/>
              </a:spcBef>
              <a:buSzPct val="100000"/>
            </a:pPr>
            <a:r>
              <a:rPr lang="en-US" sz="3000" dirty="0"/>
              <a:t>Technical Assistance </a:t>
            </a:r>
          </a:p>
          <a:p>
            <a:pPr lvl="1">
              <a:spcBef>
                <a:spcPts val="0"/>
              </a:spcBef>
              <a:buSzPct val="100000"/>
              <a:buFont typeface="Arial" panose="020B0604020202020204" pitchFamily="34" charset="0"/>
              <a:buChar char="•"/>
            </a:pPr>
            <a:r>
              <a:rPr lang="en-US" sz="2600" dirty="0"/>
              <a:t>Training opportunities</a:t>
            </a:r>
          </a:p>
          <a:p>
            <a:pPr lvl="1">
              <a:spcBef>
                <a:spcPts val="0"/>
              </a:spcBef>
              <a:buSzPct val="100000"/>
              <a:buFont typeface="Arial" panose="020B0604020202020204" pitchFamily="34" charset="0"/>
              <a:buChar char="•"/>
            </a:pPr>
            <a:r>
              <a:rPr lang="en-US" sz="2600" dirty="0"/>
              <a:t>Avoid potential issues in future </a:t>
            </a:r>
          </a:p>
          <a:p>
            <a:pPr marL="457200" lvl="1" indent="0">
              <a:spcBef>
                <a:spcPts val="0"/>
              </a:spcBef>
              <a:buSzPct val="100000"/>
              <a:buNone/>
            </a:pPr>
            <a:endParaRPr lang="en-US" sz="2600" dirty="0"/>
          </a:p>
          <a:p>
            <a:pPr>
              <a:spcBef>
                <a:spcPts val="0"/>
              </a:spcBef>
              <a:buSzPct val="100000"/>
            </a:pPr>
            <a:r>
              <a:rPr lang="en-US" sz="3000" dirty="0"/>
              <a:t>Identify Corrective Action</a:t>
            </a:r>
          </a:p>
          <a:p>
            <a:pPr lvl="1">
              <a:spcBef>
                <a:spcPts val="0"/>
              </a:spcBef>
              <a:buSzPct val="100000"/>
              <a:buFont typeface="Arial" panose="020B0604020202020204" pitchFamily="34" charset="0"/>
              <a:buChar char="•"/>
            </a:pPr>
            <a:r>
              <a:rPr lang="en-US" sz="2600" dirty="0"/>
              <a:t>Require appropriate action</a:t>
            </a:r>
          </a:p>
          <a:p>
            <a:endParaRPr lang="en-US" dirty="0"/>
          </a:p>
        </p:txBody>
      </p:sp>
    </p:spTree>
    <p:extLst>
      <p:ext uri="{BB962C8B-B14F-4D97-AF65-F5344CB8AC3E}">
        <p14:creationId xmlns:p14="http://schemas.microsoft.com/office/powerpoint/2010/main" val="603263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Review Types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a:bodyPr>
          <a:lstStyle/>
          <a:p>
            <a:pPr marL="0" indent="0">
              <a:spcBef>
                <a:spcPts val="0"/>
              </a:spcBef>
              <a:buSzPct val="100000"/>
              <a:buNone/>
            </a:pPr>
            <a:r>
              <a:rPr lang="en-US" sz="3000" dirty="0" err="1"/>
              <a:t>TxCDBG</a:t>
            </a:r>
            <a:r>
              <a:rPr lang="en-US" sz="3000" dirty="0"/>
              <a:t> project will fall into one of these categories:</a:t>
            </a:r>
          </a:p>
          <a:p>
            <a:pPr>
              <a:spcBef>
                <a:spcPts val="0"/>
              </a:spcBef>
              <a:buSzPct val="100000"/>
            </a:pPr>
            <a:r>
              <a:rPr lang="en-US" sz="3000" dirty="0"/>
              <a:t>Self-Monitoring Review</a:t>
            </a:r>
          </a:p>
          <a:p>
            <a:pPr>
              <a:spcBef>
                <a:spcPts val="0"/>
              </a:spcBef>
              <a:buSzPct val="100000"/>
            </a:pPr>
            <a:r>
              <a:rPr lang="en-US" sz="3000" dirty="0"/>
              <a:t>Desk Review</a:t>
            </a:r>
          </a:p>
          <a:p>
            <a:pPr>
              <a:spcBef>
                <a:spcPts val="0"/>
              </a:spcBef>
              <a:buSzPct val="100000"/>
            </a:pPr>
            <a:r>
              <a:rPr lang="en-US" sz="3000" dirty="0"/>
              <a:t>On-Site Review</a:t>
            </a:r>
          </a:p>
          <a:p>
            <a:pPr marL="0" indent="0">
              <a:lnSpc>
                <a:spcPct val="90000"/>
              </a:lnSpc>
              <a:spcBef>
                <a:spcPts val="0"/>
              </a:spcBef>
              <a:buClr>
                <a:srgbClr val="00B050"/>
              </a:buClr>
              <a:buSzPct val="100000"/>
              <a:buNone/>
              <a:defRPr/>
            </a:pPr>
            <a:endParaRPr lang="en-US" altLang="en-US" dirty="0">
              <a:solidFill>
                <a:srgbClr val="FF0000"/>
              </a:solidFill>
              <a:latin typeface="Georgia" pitchFamily="18" charset="0"/>
            </a:endParaRPr>
          </a:p>
          <a:p>
            <a:pPr marL="0" indent="0">
              <a:lnSpc>
                <a:spcPct val="90000"/>
              </a:lnSpc>
              <a:spcBef>
                <a:spcPts val="0"/>
              </a:spcBef>
              <a:buClr>
                <a:srgbClr val="00B050"/>
              </a:buClr>
              <a:buSzPct val="100000"/>
              <a:buNone/>
              <a:defRPr/>
            </a:pPr>
            <a:r>
              <a:rPr lang="en-US" altLang="en-US" sz="2800" i="1" dirty="0"/>
              <a:t>All projects require comprehensive review of financial management records.</a:t>
            </a:r>
          </a:p>
          <a:p>
            <a:endParaRPr lang="en-US" dirty="0"/>
          </a:p>
        </p:txBody>
      </p:sp>
    </p:spTree>
    <p:extLst>
      <p:ext uri="{BB962C8B-B14F-4D97-AF65-F5344CB8AC3E}">
        <p14:creationId xmlns:p14="http://schemas.microsoft.com/office/powerpoint/2010/main" val="1561532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Self-Monitoring Review</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lnSpcReduction="10000"/>
          </a:bodyPr>
          <a:lstStyle/>
          <a:p>
            <a:pPr>
              <a:spcBef>
                <a:spcPts val="0"/>
              </a:spcBef>
              <a:buSzPct val="100000"/>
            </a:pPr>
            <a:r>
              <a:rPr lang="en-US" sz="3000" dirty="0"/>
              <a:t>Projects generally rated as “low-risk”</a:t>
            </a:r>
          </a:p>
          <a:p>
            <a:pPr marL="0" indent="0">
              <a:spcBef>
                <a:spcPts val="0"/>
              </a:spcBef>
              <a:buSzPct val="100000"/>
              <a:buNone/>
            </a:pPr>
            <a:endParaRPr lang="en-US" sz="3000" dirty="0"/>
          </a:p>
          <a:p>
            <a:pPr lvl="1">
              <a:spcBef>
                <a:spcPts val="0"/>
              </a:spcBef>
              <a:buSzPct val="100000"/>
              <a:buFont typeface="Arial" panose="020B0604020202020204" pitchFamily="34" charset="0"/>
              <a:buChar char="•"/>
            </a:pPr>
            <a:r>
              <a:rPr lang="en-US" sz="2600" dirty="0"/>
              <a:t>Complete all requested sections </a:t>
            </a:r>
          </a:p>
          <a:p>
            <a:pPr>
              <a:spcBef>
                <a:spcPts val="0"/>
              </a:spcBef>
              <a:buSzPct val="100000"/>
            </a:pPr>
            <a:endParaRPr lang="en-US" sz="3000" dirty="0"/>
          </a:p>
          <a:p>
            <a:pPr>
              <a:spcBef>
                <a:spcPts val="0"/>
              </a:spcBef>
              <a:buSzPct val="100000"/>
            </a:pPr>
            <a:endParaRPr lang="en-US" sz="3000" dirty="0"/>
          </a:p>
          <a:p>
            <a:endParaRPr lang="en-US" dirty="0"/>
          </a:p>
          <a:p>
            <a:endParaRPr lang="en-US" sz="3200" dirty="0"/>
          </a:p>
          <a:p>
            <a:pPr lvl="1">
              <a:buFont typeface="Arial" panose="020B0604020202020204" pitchFamily="34" charset="0"/>
              <a:buChar char="•"/>
            </a:pPr>
            <a:r>
              <a:rPr lang="en-US" dirty="0"/>
              <a:t>Organized project related financials </a:t>
            </a:r>
          </a:p>
          <a:p>
            <a:endParaRPr lang="en-US" sz="3200" dirty="0"/>
          </a:p>
          <a:p>
            <a:pPr marL="0" indent="0">
              <a:buNone/>
            </a:pPr>
            <a:r>
              <a:rPr lang="en-US" sz="3200" dirty="0"/>
              <a:t>  10% may be selected for desk review</a:t>
            </a:r>
          </a:p>
          <a:p>
            <a:endParaRPr lang="en-US" dirty="0"/>
          </a:p>
          <a:p>
            <a:endParaRPr lang="en-US" dirty="0"/>
          </a:p>
        </p:txBody>
      </p:sp>
      <p:pic>
        <p:nvPicPr>
          <p:cNvPr id="2" name="Picture 1">
            <a:extLst>
              <a:ext uri="{FF2B5EF4-FFF2-40B4-BE49-F238E27FC236}">
                <a16:creationId xmlns:a16="http://schemas.microsoft.com/office/drawing/2014/main" id="{89F1BDB4-E569-C79F-CAB8-3516C04E138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9698" y="2797106"/>
            <a:ext cx="4263035" cy="1551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5550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Monitoring Procedures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543800" cy="5105400"/>
          </a:xfrm>
        </p:spPr>
        <p:txBody>
          <a:bodyPr>
            <a:normAutofit/>
          </a:bodyPr>
          <a:lstStyle/>
          <a:p>
            <a:pPr>
              <a:spcBef>
                <a:spcPts val="0"/>
              </a:spcBef>
              <a:buSzPct val="100000"/>
            </a:pPr>
            <a:r>
              <a:rPr lang="en-US" sz="3000" dirty="0"/>
              <a:t>Complete each question </a:t>
            </a:r>
          </a:p>
          <a:p>
            <a:pPr>
              <a:spcBef>
                <a:spcPts val="0"/>
              </a:spcBef>
              <a:buSzPct val="100000"/>
            </a:pPr>
            <a:r>
              <a:rPr lang="en-US" sz="3000" dirty="0"/>
              <a:t>Include clarification when appropriate </a:t>
            </a:r>
          </a:p>
          <a:p>
            <a:pPr>
              <a:spcBef>
                <a:spcPts val="0"/>
              </a:spcBef>
              <a:buSzPct val="100000"/>
            </a:pPr>
            <a:r>
              <a:rPr lang="en-US" sz="3000" dirty="0"/>
              <a:t>If violations are identified, submit: </a:t>
            </a:r>
          </a:p>
          <a:p>
            <a:pPr lvl="1">
              <a:spcBef>
                <a:spcPts val="0"/>
              </a:spcBef>
              <a:buSzPct val="100000"/>
              <a:buFont typeface="Arial" panose="020B0604020202020204" pitchFamily="34" charset="0"/>
              <a:buChar char="•"/>
            </a:pPr>
            <a:r>
              <a:rPr lang="en-US" sz="2200" dirty="0"/>
              <a:t>Relevant documentation</a:t>
            </a:r>
          </a:p>
          <a:p>
            <a:pPr lvl="1">
              <a:spcBef>
                <a:spcPts val="0"/>
              </a:spcBef>
              <a:buSzPct val="100000"/>
              <a:buFont typeface="Arial" panose="020B0604020202020204" pitchFamily="34" charset="0"/>
              <a:buChar char="•"/>
            </a:pPr>
            <a:r>
              <a:rPr lang="en-US" sz="2200" dirty="0"/>
              <a:t>Grant Recipient written CAP </a:t>
            </a:r>
          </a:p>
          <a:p>
            <a:pPr lvl="1">
              <a:spcBef>
                <a:spcPts val="0"/>
              </a:spcBef>
              <a:buSzPct val="100000"/>
              <a:buFont typeface="Arial" panose="020B0604020202020204" pitchFamily="34" charset="0"/>
              <a:buChar char="•"/>
            </a:pPr>
            <a:r>
              <a:rPr lang="en-US" sz="2200" dirty="0"/>
              <a:t>Evidence that finding can be remediated		</a:t>
            </a:r>
          </a:p>
          <a:p>
            <a:pPr>
              <a:spcBef>
                <a:spcPts val="0"/>
              </a:spcBef>
              <a:buSzPct val="100000"/>
            </a:pPr>
            <a:endParaRPr lang="en-US" sz="3000" dirty="0"/>
          </a:p>
          <a:p>
            <a:pPr lvl="1"/>
            <a:endParaRPr lang="en-US" dirty="0"/>
          </a:p>
        </p:txBody>
      </p:sp>
      <p:pic>
        <p:nvPicPr>
          <p:cNvPr id="1026" name="Picture 1">
            <a:extLst>
              <a:ext uri="{FF2B5EF4-FFF2-40B4-BE49-F238E27FC236}">
                <a16:creationId xmlns:a16="http://schemas.microsoft.com/office/drawing/2014/main" id="{D52DCEDE-4F58-4AB2-AD90-FDBFD2E7F1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1600200" y="4290821"/>
            <a:ext cx="4384051" cy="186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Rounded Corners 1">
            <a:extLst>
              <a:ext uri="{FF2B5EF4-FFF2-40B4-BE49-F238E27FC236}">
                <a16:creationId xmlns:a16="http://schemas.microsoft.com/office/drawing/2014/main" id="{5CE3EE7D-1BDB-BBC8-B831-1DE625EBBE2B}"/>
              </a:ext>
            </a:extLst>
          </p:cNvPr>
          <p:cNvSpPr/>
          <p:nvPr/>
        </p:nvSpPr>
        <p:spPr>
          <a:xfrm>
            <a:off x="4728862" y="5547449"/>
            <a:ext cx="738412" cy="16995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3248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Monitoring Procedures</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543800" cy="5105400"/>
          </a:xfrm>
        </p:spPr>
        <p:txBody>
          <a:bodyPr>
            <a:normAutofit/>
          </a:bodyPr>
          <a:lstStyle/>
          <a:p>
            <a:pPr marL="0" indent="0">
              <a:spcBef>
                <a:spcPts val="0"/>
              </a:spcBef>
              <a:buSzPct val="100000"/>
              <a:buNone/>
            </a:pPr>
            <a:r>
              <a:rPr lang="en-US" dirty="0"/>
              <a:t>Common Errors</a:t>
            </a:r>
          </a:p>
          <a:p>
            <a:pPr>
              <a:spcBef>
                <a:spcPts val="0"/>
              </a:spcBef>
              <a:buSzPct val="100000"/>
            </a:pPr>
            <a:r>
              <a:rPr lang="en-US" sz="3000" dirty="0"/>
              <a:t>Identify all vendor contracts </a:t>
            </a:r>
          </a:p>
          <a:p>
            <a:pPr>
              <a:spcBef>
                <a:spcPts val="0"/>
              </a:spcBef>
              <a:buSzPct val="100000"/>
            </a:pPr>
            <a:r>
              <a:rPr lang="en-US" sz="3000" dirty="0"/>
              <a:t>Ensure Labor section is complete</a:t>
            </a:r>
          </a:p>
          <a:p>
            <a:pPr>
              <a:spcBef>
                <a:spcPts val="0"/>
              </a:spcBef>
              <a:buSzPct val="100000"/>
            </a:pPr>
            <a:r>
              <a:rPr lang="en-US" sz="3000" dirty="0"/>
              <a:t>Details are important!</a:t>
            </a:r>
          </a:p>
          <a:p>
            <a:pPr marL="0" indent="0">
              <a:spcBef>
                <a:spcPts val="0"/>
              </a:spcBef>
              <a:buSzPct val="100000"/>
              <a:buNone/>
            </a:pPr>
            <a:endParaRPr lang="en-US" sz="3000" dirty="0"/>
          </a:p>
          <a:p>
            <a:pPr marL="0" indent="0">
              <a:spcBef>
                <a:spcPts val="0"/>
              </a:spcBef>
              <a:buSzPct val="100000"/>
              <a:buNone/>
            </a:pPr>
            <a:r>
              <a:rPr lang="en-US" dirty="0"/>
              <a:t>Corrective Action </a:t>
            </a:r>
            <a:r>
              <a:rPr lang="en-US" u="sng" dirty="0"/>
              <a:t>is</a:t>
            </a:r>
            <a:r>
              <a:rPr lang="en-US" dirty="0"/>
              <a:t> follow-up</a:t>
            </a:r>
          </a:p>
          <a:p>
            <a:pPr>
              <a:spcBef>
                <a:spcPts val="0"/>
              </a:spcBef>
              <a:buSzPct val="100000"/>
            </a:pPr>
            <a:r>
              <a:rPr lang="en-US" sz="3000" dirty="0"/>
              <a:t>Document messages </a:t>
            </a:r>
          </a:p>
          <a:p>
            <a:pPr>
              <a:spcBef>
                <a:spcPts val="0"/>
              </a:spcBef>
              <a:buSzPct val="100000"/>
            </a:pPr>
            <a:r>
              <a:rPr lang="en-US" sz="3000" dirty="0"/>
              <a:t>Monitoring Finding Report  </a:t>
            </a:r>
          </a:p>
          <a:p>
            <a:pPr>
              <a:spcBef>
                <a:spcPts val="0"/>
              </a:spcBef>
              <a:buSzPct val="100000"/>
            </a:pPr>
            <a:r>
              <a:rPr lang="en-US" sz="3000" dirty="0"/>
              <a:t>Submit revisions - CAP </a:t>
            </a:r>
          </a:p>
        </p:txBody>
      </p:sp>
      <p:pic>
        <p:nvPicPr>
          <p:cNvPr id="6" name="Picture 5" descr="A picture containing text, screenshot, software, operating system&#10;&#10;Description automatically generated">
            <a:extLst>
              <a:ext uri="{FF2B5EF4-FFF2-40B4-BE49-F238E27FC236}">
                <a16:creationId xmlns:a16="http://schemas.microsoft.com/office/drawing/2014/main" id="{565A6A14-C1D9-5D5C-389B-ED38823E58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4329" y="1782854"/>
            <a:ext cx="1953114" cy="4022832"/>
          </a:xfrm>
          <a:prstGeom prst="rect">
            <a:avLst/>
          </a:prstGeom>
        </p:spPr>
      </p:pic>
      <p:sp>
        <p:nvSpPr>
          <p:cNvPr id="7" name="Rectangle: Rounded Corners 6">
            <a:extLst>
              <a:ext uri="{FF2B5EF4-FFF2-40B4-BE49-F238E27FC236}">
                <a16:creationId xmlns:a16="http://schemas.microsoft.com/office/drawing/2014/main" id="{7437353C-1546-A790-EE16-C9E92CE22671}"/>
              </a:ext>
            </a:extLst>
          </p:cNvPr>
          <p:cNvSpPr/>
          <p:nvPr/>
        </p:nvSpPr>
        <p:spPr>
          <a:xfrm>
            <a:off x="6084329" y="3400041"/>
            <a:ext cx="1654586" cy="304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7349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Desk Monitoring Review</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162800" cy="5105400"/>
          </a:xfrm>
        </p:spPr>
        <p:txBody>
          <a:bodyPr>
            <a:normAutofit/>
          </a:bodyPr>
          <a:lstStyle/>
          <a:p>
            <a:pPr>
              <a:spcBef>
                <a:spcPts val="0"/>
              </a:spcBef>
              <a:buSzPct val="100000"/>
            </a:pPr>
            <a:r>
              <a:rPr lang="en-US" sz="3000" dirty="0"/>
              <a:t>Projects generally rated as “medium-risk”</a:t>
            </a:r>
          </a:p>
          <a:p>
            <a:pPr>
              <a:spcBef>
                <a:spcPts val="0"/>
              </a:spcBef>
              <a:buSzPct val="100000"/>
            </a:pPr>
            <a:r>
              <a:rPr lang="en-US" sz="3000" dirty="0"/>
              <a:t>Interim Reviews</a:t>
            </a:r>
          </a:p>
          <a:p>
            <a:pPr>
              <a:spcBef>
                <a:spcPts val="0"/>
              </a:spcBef>
              <a:buSzPct val="100000"/>
            </a:pPr>
            <a:r>
              <a:rPr lang="en-US" sz="3000" dirty="0"/>
              <a:t>Randomly selected low-risk agreements</a:t>
            </a:r>
          </a:p>
          <a:p>
            <a:pPr lvl="1">
              <a:spcBef>
                <a:spcPts val="0"/>
              </a:spcBef>
              <a:buSzPct val="100000"/>
              <a:buFont typeface="Arial" panose="020B0604020202020204" pitchFamily="34" charset="0"/>
              <a:buChar char="•"/>
            </a:pPr>
            <a:r>
              <a:rPr lang="en-US" sz="2600" dirty="0"/>
              <a:t>Separate and independent review of all records</a:t>
            </a:r>
          </a:p>
          <a:p>
            <a:pPr lvl="1">
              <a:spcBef>
                <a:spcPts val="0"/>
              </a:spcBef>
              <a:buSzPct val="100000"/>
              <a:buFont typeface="Arial" panose="020B0604020202020204" pitchFamily="34" charset="0"/>
              <a:buChar char="•"/>
            </a:pPr>
            <a:r>
              <a:rPr lang="en-US" sz="2600" dirty="0"/>
              <a:t>Records must be organized</a:t>
            </a:r>
          </a:p>
          <a:p>
            <a:pPr lvl="1">
              <a:spcBef>
                <a:spcPts val="0"/>
              </a:spcBef>
              <a:buSzPct val="100000"/>
              <a:buFont typeface="Wingdings" panose="05000000000000000000" pitchFamily="2" charset="2"/>
              <a:buChar char="Ø"/>
            </a:pPr>
            <a:endParaRPr lang="en-US" sz="2600" dirty="0"/>
          </a:p>
          <a:p>
            <a:pPr marL="0" indent="0">
              <a:spcBef>
                <a:spcPts val="0"/>
              </a:spcBef>
              <a:buSzPct val="100000"/>
              <a:buNone/>
            </a:pPr>
            <a:r>
              <a:rPr lang="en-US" sz="3000" dirty="0"/>
              <a:t>  TDA reserves the right to conduct a desk </a:t>
            </a:r>
          </a:p>
          <a:p>
            <a:pPr marL="0" indent="0">
              <a:spcBef>
                <a:spcPts val="0"/>
              </a:spcBef>
              <a:buSzPct val="100000"/>
              <a:buNone/>
            </a:pPr>
            <a:r>
              <a:rPr lang="en-US" sz="3000" dirty="0"/>
              <a:t>  review </a:t>
            </a:r>
          </a:p>
          <a:p>
            <a:pPr lvl="1">
              <a:spcBef>
                <a:spcPts val="0"/>
              </a:spcBef>
              <a:buSzPct val="100000"/>
              <a:buFont typeface="Wingdings" panose="05000000000000000000" pitchFamily="2" charset="2"/>
              <a:buChar char="Ø"/>
            </a:pPr>
            <a:endParaRPr lang="en-US" sz="2600" dirty="0"/>
          </a:p>
          <a:p>
            <a:pPr marL="0" indent="0">
              <a:spcBef>
                <a:spcPts val="0"/>
              </a:spcBef>
              <a:buSzPct val="100000"/>
              <a:buNone/>
            </a:pPr>
            <a:endParaRPr lang="en-US" sz="3000" dirty="0"/>
          </a:p>
          <a:p>
            <a:pPr lvl="1">
              <a:spcBef>
                <a:spcPts val="0"/>
              </a:spcBef>
              <a:buSzPct val="100000"/>
              <a:buFont typeface="Wingdings" panose="05000000000000000000" pitchFamily="2" charset="2"/>
              <a:buChar char="Ø"/>
            </a:pPr>
            <a:endParaRPr lang="en-US" sz="2600" dirty="0"/>
          </a:p>
          <a:p>
            <a:pPr>
              <a:spcBef>
                <a:spcPts val="0"/>
              </a:spcBef>
              <a:buSzPct val="100000"/>
            </a:pPr>
            <a:endParaRPr lang="en-US" sz="3000" dirty="0"/>
          </a:p>
          <a:p>
            <a:pPr>
              <a:spcBef>
                <a:spcPts val="0"/>
              </a:spcBef>
              <a:buSzPct val="100000"/>
            </a:pPr>
            <a:endParaRPr lang="en-US" sz="3000" dirty="0"/>
          </a:p>
          <a:p>
            <a:endParaRPr lang="en-US" dirty="0"/>
          </a:p>
        </p:txBody>
      </p:sp>
    </p:spTree>
    <p:extLst>
      <p:ext uri="{BB962C8B-B14F-4D97-AF65-F5344CB8AC3E}">
        <p14:creationId xmlns:p14="http://schemas.microsoft.com/office/powerpoint/2010/main" val="745241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789468" y="0"/>
            <a:ext cx="1354532" cy="6858000"/>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pPr algn="ctr"/>
            <a:endParaRPr lang="en-US"/>
          </a:p>
        </p:txBody>
      </p:sp>
      <p:sp>
        <p:nvSpPr>
          <p:cNvPr id="10" name="TextBox 9"/>
          <p:cNvSpPr txBox="1"/>
          <p:nvPr/>
        </p:nvSpPr>
        <p:spPr>
          <a:xfrm>
            <a:off x="915063" y="393708"/>
            <a:ext cx="6069939" cy="515833"/>
          </a:xfrm>
          <a:prstGeom prst="rect">
            <a:avLst/>
          </a:prstGeom>
          <a:noFill/>
        </p:spPr>
        <p:txBody>
          <a:bodyPr wrap="square" lIns="38405" tIns="19202" rIns="38405" bIns="19202" rtlCol="0">
            <a:spAutoFit/>
          </a:bodyPr>
          <a:lstStyle/>
          <a:p>
            <a:r>
              <a:rPr lang="en-US" sz="3100" b="1" dirty="0">
                <a:solidFill>
                  <a:srgbClr val="1E3C78"/>
                </a:solidFill>
                <a:latin typeface="+mn-lt"/>
                <a:ea typeface="Playfair Display" charset="0"/>
                <a:cs typeface="Playfair Display" charset="0"/>
              </a:rPr>
              <a:t>On-Site Monitoring Review</a:t>
            </a:r>
          </a:p>
        </p:txBody>
      </p:sp>
      <p:grpSp>
        <p:nvGrpSpPr>
          <p:cNvPr id="3" name="Group 2"/>
          <p:cNvGrpSpPr/>
          <p:nvPr/>
        </p:nvGrpSpPr>
        <p:grpSpPr>
          <a:xfrm>
            <a:off x="282035" y="1805616"/>
            <a:ext cx="5180698" cy="2306547"/>
            <a:chOff x="751897" y="4484466"/>
            <a:chExt cx="13811597" cy="4613094"/>
          </a:xfrm>
        </p:grpSpPr>
        <p:sp>
          <p:nvSpPr>
            <p:cNvPr id="12" name="Subtitle 2"/>
            <p:cNvSpPr txBox="1">
              <a:spLocks/>
            </p:cNvSpPr>
            <p:nvPr/>
          </p:nvSpPr>
          <p:spPr>
            <a:xfrm>
              <a:off x="751897" y="8196776"/>
              <a:ext cx="12839410" cy="900784"/>
            </a:xfrm>
            <a:prstGeom prst="rect">
              <a:avLst/>
            </a:prstGeom>
          </p:spPr>
          <p:txBody>
            <a:bodyPr vert="horz" wrap="square" lIns="217433" tIns="108718" rIns="217433" bIns="108718"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806"/>
                </a:lnSpc>
              </a:pPr>
              <a:endParaRPr lang="en-US" dirty="0">
                <a:solidFill>
                  <a:schemeClr val="bg1"/>
                </a:solidFill>
                <a:latin typeface="Lato" charset="0"/>
                <a:ea typeface="Lato" charset="0"/>
                <a:cs typeface="Lato" charset="0"/>
              </a:endParaRPr>
            </a:p>
          </p:txBody>
        </p:sp>
        <p:sp>
          <p:nvSpPr>
            <p:cNvPr id="15" name="Rectangle 14"/>
            <p:cNvSpPr/>
            <p:nvPr/>
          </p:nvSpPr>
          <p:spPr>
            <a:xfrm>
              <a:off x="855807" y="4484466"/>
              <a:ext cx="13707687" cy="830997"/>
            </a:xfrm>
            <a:prstGeom prst="rect">
              <a:avLst/>
            </a:prstGeom>
          </p:spPr>
          <p:txBody>
            <a:bodyPr wrap="square">
              <a:spAutoFit/>
            </a:bodyPr>
            <a:lstStyle/>
            <a:p>
              <a:endParaRPr lang="en-US" sz="2000" dirty="0">
                <a:latin typeface="Lato" charset="0"/>
                <a:ea typeface="Lato" charset="0"/>
                <a:cs typeface="Lato" charset="0"/>
              </a:endParaRPr>
            </a:p>
          </p:txBody>
        </p:sp>
      </p:grpSp>
      <p:sp>
        <p:nvSpPr>
          <p:cNvPr id="13" name="Rectangle 12"/>
          <p:cNvSpPr/>
          <p:nvPr/>
        </p:nvSpPr>
        <p:spPr>
          <a:xfrm>
            <a:off x="0" y="1140597"/>
            <a:ext cx="6553200" cy="45719"/>
          </a:xfrm>
          <a:prstGeom prst="rect">
            <a:avLst/>
          </a:prstGeom>
          <a:solidFill>
            <a:srgbClr val="2C318D"/>
          </a:solidFill>
          <a:ln>
            <a:noFill/>
          </a:ln>
        </p:spPr>
        <p:style>
          <a:lnRef idx="2">
            <a:schemeClr val="accent1">
              <a:shade val="50000"/>
            </a:schemeClr>
          </a:lnRef>
          <a:fillRef idx="1">
            <a:schemeClr val="accent1"/>
          </a:fillRef>
          <a:effectRef idx="0">
            <a:schemeClr val="accent1"/>
          </a:effectRef>
          <a:fontRef idx="minor">
            <a:schemeClr val="lt1"/>
          </a:fontRef>
        </p:style>
        <p:txBody>
          <a:bodyPr lIns="38405" tIns="19202" rIns="38405" bIns="19202" rtlCol="0" anchor="ctr"/>
          <a:lstStyle/>
          <a:p>
            <a:endParaRPr lang="en-US">
              <a:solidFill>
                <a:schemeClr val="accent1"/>
              </a:solidFill>
            </a:endParaRP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38493" r="39019" b="35272"/>
          <a:stretch/>
        </p:blipFill>
        <p:spPr>
          <a:xfrm>
            <a:off x="-16616" y="219631"/>
            <a:ext cx="931679" cy="863989"/>
          </a:xfrm>
          <a:prstGeom prst="rect">
            <a:avLst/>
          </a:prstGeom>
        </p:spPr>
      </p:pic>
      <p:sp>
        <p:nvSpPr>
          <p:cNvPr id="5" name="Content Placeholder 4"/>
          <p:cNvSpPr>
            <a:spLocks noGrp="1"/>
          </p:cNvSpPr>
          <p:nvPr>
            <p:ph idx="1"/>
          </p:nvPr>
        </p:nvSpPr>
        <p:spPr>
          <a:xfrm>
            <a:off x="457200" y="1371600"/>
            <a:ext cx="7543800" cy="5105400"/>
          </a:xfrm>
        </p:spPr>
        <p:txBody>
          <a:bodyPr>
            <a:normAutofit lnSpcReduction="10000"/>
          </a:bodyPr>
          <a:lstStyle/>
          <a:p>
            <a:pPr>
              <a:lnSpc>
                <a:spcPct val="110000"/>
              </a:lnSpc>
              <a:spcBef>
                <a:spcPts val="0"/>
              </a:spcBef>
              <a:buSzPct val="100000"/>
            </a:pPr>
            <a:r>
              <a:rPr lang="en-US" sz="3000" dirty="0"/>
              <a:t>Projects specifically requiring on-site review </a:t>
            </a:r>
          </a:p>
          <a:p>
            <a:pPr>
              <a:lnSpc>
                <a:spcPct val="110000"/>
              </a:lnSpc>
              <a:spcBef>
                <a:spcPts val="0"/>
              </a:spcBef>
              <a:buSzPct val="100000"/>
            </a:pPr>
            <a:r>
              <a:rPr lang="en-US" sz="3000" dirty="0"/>
              <a:t>Projects generally rated as “high-risk”</a:t>
            </a:r>
          </a:p>
          <a:p>
            <a:pPr>
              <a:spcBef>
                <a:spcPts val="0"/>
              </a:spcBef>
              <a:buSzPct val="100000"/>
            </a:pPr>
            <a:r>
              <a:rPr lang="en-US" sz="3000" dirty="0"/>
              <a:t>A complaint or request is received</a:t>
            </a:r>
          </a:p>
          <a:p>
            <a:pPr marL="0" indent="0">
              <a:spcBef>
                <a:spcPts val="0"/>
              </a:spcBef>
              <a:buSzPct val="100000"/>
              <a:buNone/>
            </a:pPr>
            <a:endParaRPr lang="en-US" sz="3000" dirty="0"/>
          </a:p>
          <a:p>
            <a:pPr marL="0" indent="0">
              <a:spcBef>
                <a:spcPts val="0"/>
              </a:spcBef>
              <a:buSzPct val="100000"/>
              <a:buNone/>
            </a:pPr>
            <a:r>
              <a:rPr lang="en-US" sz="3000" dirty="0"/>
              <a:t>TDA monitor will: </a:t>
            </a:r>
          </a:p>
          <a:p>
            <a:pPr lvl="1">
              <a:spcBef>
                <a:spcPts val="0"/>
              </a:spcBef>
              <a:buSzPct val="100000"/>
              <a:buFont typeface="Arial" panose="020B0604020202020204" pitchFamily="34" charset="0"/>
              <a:buChar char="•"/>
            </a:pPr>
            <a:r>
              <a:rPr lang="en-US" sz="2600" dirty="0"/>
              <a:t>Review local files</a:t>
            </a:r>
          </a:p>
          <a:p>
            <a:pPr lvl="1">
              <a:spcBef>
                <a:spcPts val="0"/>
              </a:spcBef>
              <a:buSzPct val="100000"/>
              <a:buFont typeface="Arial" panose="020B0604020202020204" pitchFamily="34" charset="0"/>
              <a:buChar char="•"/>
            </a:pPr>
            <a:r>
              <a:rPr lang="en-US" sz="2600" dirty="0"/>
              <a:t>Meet with local official and appropriate staff</a:t>
            </a:r>
          </a:p>
          <a:p>
            <a:pPr lvl="1">
              <a:spcBef>
                <a:spcPts val="0"/>
              </a:spcBef>
              <a:buSzPct val="100000"/>
              <a:buFont typeface="Arial" panose="020B0604020202020204" pitchFamily="34" charset="0"/>
              <a:buChar char="•"/>
            </a:pPr>
            <a:r>
              <a:rPr lang="en-US" sz="2600" dirty="0"/>
              <a:t>Tour project site(s)</a:t>
            </a:r>
          </a:p>
          <a:p>
            <a:pPr lvl="1">
              <a:spcBef>
                <a:spcPts val="0"/>
              </a:spcBef>
              <a:buSzPct val="100000"/>
              <a:buFont typeface="Arial" panose="020B0604020202020204" pitchFamily="34" charset="0"/>
              <a:buChar char="•"/>
            </a:pPr>
            <a:r>
              <a:rPr lang="en-US" sz="2600" dirty="0"/>
              <a:t>Conduct exit conference  </a:t>
            </a:r>
          </a:p>
          <a:p>
            <a:pPr marL="457200" lvl="1" indent="0">
              <a:spcBef>
                <a:spcPts val="0"/>
              </a:spcBef>
              <a:buSzPct val="100000"/>
              <a:buNone/>
            </a:pPr>
            <a:endParaRPr lang="en-US" sz="2600" dirty="0"/>
          </a:p>
          <a:p>
            <a:pPr marL="0" indent="0">
              <a:spcBef>
                <a:spcPts val="0"/>
              </a:spcBef>
              <a:buSzPct val="100000"/>
              <a:buNone/>
            </a:pPr>
            <a:r>
              <a:rPr lang="en-US" sz="3000" dirty="0"/>
              <a:t>TDA reserves the right to conduct an on-site review</a:t>
            </a:r>
          </a:p>
          <a:p>
            <a:endParaRPr lang="en-US" dirty="0"/>
          </a:p>
        </p:txBody>
      </p:sp>
    </p:spTree>
    <p:extLst>
      <p:ext uri="{BB962C8B-B14F-4D97-AF65-F5344CB8AC3E}">
        <p14:creationId xmlns:p14="http://schemas.microsoft.com/office/powerpoint/2010/main" val="946206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49826</TotalTime>
  <Words>4016</Words>
  <Application>Microsoft Office PowerPoint</Application>
  <PresentationFormat>On-screen Show (4:3)</PresentationFormat>
  <Paragraphs>366</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Book Antiqua</vt:lpstr>
      <vt:lpstr>Calibri</vt:lpstr>
      <vt:lpstr>Georgia</vt:lpstr>
      <vt:lpstr>Lato</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Texas Dept. of Agriculture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TDA</dc:creator>
  <cp:lastModifiedBy>Annessa Lewis</cp:lastModifiedBy>
  <cp:revision>567</cp:revision>
  <cp:lastPrinted>2023-07-19T20:47:41Z</cp:lastPrinted>
  <dcterms:created xsi:type="dcterms:W3CDTF">2003-07-21T19:16:01Z</dcterms:created>
  <dcterms:modified xsi:type="dcterms:W3CDTF">2024-07-17T17:43:01Z</dcterms:modified>
</cp:coreProperties>
</file>